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2"/>
  </p:sldMasterIdLst>
  <p:sldIdLst>
    <p:sldId id="257" r:id="rId3"/>
    <p:sldId id="258" r:id="rId4"/>
    <p:sldId id="259" r:id="rId5"/>
    <p:sldId id="2594" r:id="rId6"/>
    <p:sldId id="1644" r:id="rId7"/>
    <p:sldId id="2566" r:id="rId8"/>
    <p:sldId id="637" r:id="rId9"/>
    <p:sldId id="487" r:id="rId10"/>
    <p:sldId id="260" r:id="rId11"/>
    <p:sldId id="502" r:id="rId12"/>
    <p:sldId id="1284" r:id="rId13"/>
    <p:sldId id="2595" r:id="rId14"/>
    <p:sldId id="261" r:id="rId15"/>
    <p:sldId id="2570" r:id="rId16"/>
    <p:sldId id="2567" r:id="rId17"/>
    <p:sldId id="2569" r:id="rId18"/>
    <p:sldId id="2574" r:id="rId19"/>
    <p:sldId id="2576" r:id="rId20"/>
    <p:sldId id="2590" r:id="rId21"/>
    <p:sldId id="2591" r:id="rId22"/>
    <p:sldId id="2589" r:id="rId23"/>
    <p:sldId id="2575" r:id="rId24"/>
    <p:sldId id="2580" r:id="rId25"/>
    <p:sldId id="2581" r:id="rId26"/>
    <p:sldId id="2582" r:id="rId27"/>
    <p:sldId id="2583" r:id="rId28"/>
    <p:sldId id="2584" r:id="rId29"/>
    <p:sldId id="2586" r:id="rId30"/>
    <p:sldId id="2587" r:id="rId31"/>
    <p:sldId id="2588" r:id="rId32"/>
    <p:sldId id="2592" r:id="rId33"/>
    <p:sldId id="262" r:id="rId34"/>
    <p:sldId id="2565" r:id="rId35"/>
    <p:sldId id="2573" r:id="rId36"/>
    <p:sldId id="298" r:id="rId37"/>
    <p:sldId id="779" r:id="rId38"/>
    <p:sldId id="316" r:id="rId39"/>
    <p:sldId id="259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74"/>
  </p:normalViewPr>
  <p:slideViewPr>
    <p:cSldViewPr snapToGrid="0" snapToObjects="1">
      <p:cViewPr varScale="1">
        <p:scale>
          <a:sx n="94" d="100"/>
          <a:sy n="94" d="100"/>
        </p:scale>
        <p:origin x="33"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AA4DD64-340E-694B-ACF5-B657D838E1FA}" type="datetimeFigureOut">
              <a:rPr lang="zh-CN" altLang="en-US"/>
              <a:t>2025/6/9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A392-2278-8C41-852C-B2E8129CF00D}" type="slidenum">
              <a:r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A4DD64-340E-694B-ACF5-B657D838E1FA}" type="datetimeFigureOut">
              <a:rPr lang="zh-CN" altLang="en-US"/>
              <a:t>2025/6/9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A392-2278-8C41-852C-B2E8129CF00D}" type="slidenum">
              <a:r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A4DD64-340E-694B-ACF5-B657D838E1FA}" type="datetimeFigureOut">
              <a:rPr lang="zh-CN" altLang="en-US"/>
              <a:t>2025/6/9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A392-2278-8C41-852C-B2E8129CF00D}" type="slidenum">
              <a:r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A4DD64-340E-694B-ACF5-B657D838E1FA}" type="datetimeFigureOut">
              <a:rPr lang="zh-CN" altLang="en-US"/>
              <a:t>2025/6/9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A392-2278-8C41-852C-B2E8129CF00D}" type="slidenum">
              <a:r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A4DD64-340E-694B-ACF5-B657D838E1FA}" type="datetimeFigureOut">
              <a:rPr lang="zh-CN" altLang="en-US"/>
              <a:t>2025/6/9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2A392-2278-8C41-852C-B2E8129CF00D}" type="slidenum">
              <a:r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A4DD64-340E-694B-ACF5-B657D838E1FA}" type="datetimeFigureOut">
              <a:rPr lang="zh-CN" altLang="en-US"/>
              <a:t>2025/6/9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A392-2278-8C41-852C-B2E8129CF00D}" type="slidenum">
              <a:r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A4DD64-340E-694B-ACF5-B657D838E1FA}" type="datetimeFigureOut">
              <a:rPr lang="zh-CN" altLang="en-US"/>
              <a:t>2025/6/9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A392-2278-8C41-852C-B2E8129CF00D}" type="slidenum">
              <a:r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A4DD64-340E-694B-ACF5-B657D838E1FA}" type="datetimeFigureOut">
              <a:rPr lang="zh-CN" altLang="en-US"/>
              <a:t>2025/6/9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2A392-2278-8C41-852C-B2E8129CF00D}" type="slidenum">
              <a:r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A4DD64-340E-694B-ACF5-B657D838E1FA}" type="datetimeFigureOut">
              <a:rPr lang="zh-CN" altLang="en-US"/>
              <a:t>2025/6/9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2A392-2278-8C41-852C-B2E8129CF00D}" type="slidenum">
              <a:r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A4DD64-340E-694B-ACF5-B657D838E1FA}" type="datetimeFigureOut">
              <a:rPr lang="zh-CN" altLang="en-US"/>
              <a:t>2025/6/9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A392-2278-8C41-852C-B2E8129CF00D}" type="slidenum">
              <a:r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A4DD64-340E-694B-ACF5-B657D838E1FA}" type="datetimeFigureOut">
              <a:rPr lang="zh-CN" altLang="en-US"/>
              <a:t>2025/6/9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2A392-2278-8C41-852C-B2E8129CF00D}" type="slidenum">
              <a:r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4DD64-340E-694B-ACF5-B657D838E1FA}" type="datetimeFigureOut">
              <a:rPr lang="zh-CN" altLang="en-US"/>
              <a:t>2025/6/9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2A392-2278-8C41-852C-B2E8129CF00D}" type="slidenum">
              <a:r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post_object_image_551087138"/>
          <p:cNvPicPr>
            <a:picLocks noChangeAspect="1"/>
          </p:cNvPicPr>
          <p:nvPr/>
        </p:nvPicPr>
        <p:blipFill>
          <a:blip r:embed="rId2"/>
          <a:srcRect l="23140" t="2008" r="11303" b="814"/>
          <a:stretch>
            <a:fillRect/>
          </a:stretch>
        </p:blipFill>
        <p:spPr>
          <a:xfrm>
            <a:off x="6420062" y="0"/>
            <a:ext cx="7358602" cy="6858000"/>
          </a:xfrm>
          <a:prstGeom prst="parallelogram">
            <a:avLst/>
          </a:prstGeom>
        </p:spPr>
      </p:pic>
      <p:pic>
        <p:nvPicPr>
          <p:cNvPr id="2" name="图片 1" descr="post_object_image_3352106678"/>
          <p:cNvPicPr>
            <a:picLocks noChangeAspect="1"/>
          </p:cNvPicPr>
          <p:nvPr/>
        </p:nvPicPr>
        <p:blipFill>
          <a:blip r:embed="rId3"/>
          <a:stretch>
            <a:fillRect/>
          </a:stretch>
        </p:blipFill>
        <p:spPr>
          <a:xfrm>
            <a:off x="1004368" y="408873"/>
            <a:ext cx="695497" cy="696880"/>
          </a:xfrm>
          <a:prstGeom prst="rect">
            <a:avLst/>
          </a:prstGeom>
        </p:spPr>
      </p:pic>
      <p:sp>
        <p:nvSpPr>
          <p:cNvPr id="6" name="深度视觉·原创设计 https://www.docer.com/works?userid=22383862"/>
          <p:cNvSpPr/>
          <p:nvPr/>
        </p:nvSpPr>
        <p:spPr>
          <a:xfrm flipH="1" flipV="1">
            <a:off x="6767463" y="0"/>
            <a:ext cx="1388265" cy="3769165"/>
          </a:xfrm>
          <a:prstGeom prst="parallelogram">
            <a:avLst>
              <a:gd name="adj" fmla="val 69381"/>
            </a:avLst>
          </a:prstGeom>
          <a:solidFill>
            <a:srgbClr val="FEC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深度视觉·原创设计 https://www.docer.com/works?userid=22383862"/>
          <p:cNvSpPr/>
          <p:nvPr/>
        </p:nvSpPr>
        <p:spPr>
          <a:xfrm flipH="1" flipV="1">
            <a:off x="6281208" y="4172585"/>
            <a:ext cx="871718" cy="2829560"/>
          </a:xfrm>
          <a:prstGeom prst="parallelogram">
            <a:avLst>
              <a:gd name="adj" fmla="val 81768"/>
            </a:avLst>
          </a:prstGeom>
          <a:solidFill>
            <a:srgbClr val="FEC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微软雅黑" charset="0"/>
              <a:ea typeface="微软雅黑" charset="0"/>
              <a:cs typeface="微软雅黑" charset="0"/>
            </a:endParaRPr>
          </a:p>
        </p:txBody>
      </p:sp>
      <p:sp>
        <p:nvSpPr>
          <p:cNvPr id="12" name="深度视觉·原创设计 https://www.docer.com/works?userid=22383862"/>
          <p:cNvSpPr txBox="1"/>
          <p:nvPr/>
        </p:nvSpPr>
        <p:spPr>
          <a:xfrm>
            <a:off x="851535" y="2372360"/>
            <a:ext cx="5070475" cy="1456055"/>
          </a:xfrm>
          <a:prstGeom prst="rect">
            <a:avLst/>
          </a:prstGeom>
          <a:noFill/>
        </p:spPr>
        <p:txBody>
          <a:bodyPr wrap="square" rtlCol="0">
            <a:noAutofit/>
          </a:bodyPr>
          <a:lstStyle/>
          <a:p>
            <a:pPr lvl="0" algn="dist"/>
            <a:r>
              <a:rPr lang="zh-CN" altLang="en-US" sz="4000" dirty="0">
                <a:solidFill>
                  <a:schemeClr val="tx1">
                    <a:lumMod val="75000"/>
                    <a:lumOff val="25000"/>
                  </a:schemeClr>
                </a:solidFill>
                <a:latin typeface="微软雅黑" charset="0"/>
                <a:ea typeface="微软雅黑" charset="0"/>
                <a:cs typeface="微软雅黑" charset="0"/>
                <a:sym typeface="+mn-lt"/>
              </a:rPr>
              <a:t>基于人工智能的</a:t>
            </a:r>
            <a:r>
              <a:rPr lang="en-US" altLang="zh-CN" sz="4000" dirty="0">
                <a:solidFill>
                  <a:schemeClr val="tx1">
                    <a:lumMod val="75000"/>
                    <a:lumOff val="25000"/>
                  </a:schemeClr>
                </a:solidFill>
                <a:latin typeface="微软雅黑" charset="0"/>
                <a:ea typeface="微软雅黑" charset="0"/>
                <a:cs typeface="微软雅黑" charset="0"/>
                <a:sym typeface="+mn-lt"/>
              </a:rPr>
              <a:t>5G</a:t>
            </a:r>
            <a:r>
              <a:rPr lang="zh-CN" altLang="en-US" sz="4000" dirty="0">
                <a:solidFill>
                  <a:schemeClr val="tx1">
                    <a:lumMod val="75000"/>
                    <a:lumOff val="25000"/>
                  </a:schemeClr>
                </a:solidFill>
                <a:latin typeface="微软雅黑" charset="0"/>
                <a:ea typeface="微软雅黑" charset="0"/>
                <a:cs typeface="微软雅黑" charset="0"/>
                <a:sym typeface="+mn-lt"/>
              </a:rPr>
              <a:t>基站建设分布规划系统</a:t>
            </a:r>
          </a:p>
        </p:txBody>
      </p:sp>
      <p:sp>
        <p:nvSpPr>
          <p:cNvPr id="13" name="深度视觉·原创设计 https://www.docer.com/works?userid=22383862"/>
          <p:cNvSpPr txBox="1"/>
          <p:nvPr/>
        </p:nvSpPr>
        <p:spPr>
          <a:xfrm>
            <a:off x="851535" y="3611668"/>
            <a:ext cx="5429710" cy="2061210"/>
          </a:xfrm>
          <a:prstGeom prst="rect">
            <a:avLst/>
          </a:prstGeom>
          <a:noFill/>
        </p:spPr>
        <p:txBody>
          <a:bodyPr wrap="square" rtlCol="0">
            <a:noAutofit/>
          </a:bodyPr>
          <a:lstStyle/>
          <a:p>
            <a:pPr lvl="0" algn="l">
              <a:defRPr/>
            </a:pPr>
            <a:r>
              <a:rPr lang="en-US" altLang="zh-CN" sz="2000" dirty="0">
                <a:solidFill>
                  <a:schemeClr val="accent2"/>
                </a:solidFill>
                <a:latin typeface="微软雅黑" charset="0"/>
                <a:ea typeface="微软雅黑" charset="0"/>
                <a:cs typeface="微软雅黑" charset="0"/>
                <a:sym typeface="+mn-lt"/>
              </a:rPr>
              <a:t>5G base station construction distribution planning system based on artificial intelligence</a:t>
            </a:r>
            <a:endParaRPr lang="en-US" altLang="zh-CN" sz="1000">
              <a:latin typeface="微软雅黑" charset="0"/>
              <a:ea typeface="微软雅黑" charset="0"/>
              <a:cs typeface="微软雅黑" charset="0"/>
              <a:sym typeface="+mn-lt"/>
            </a:endParaRPr>
          </a:p>
        </p:txBody>
      </p:sp>
      <p:sp>
        <p:nvSpPr>
          <p:cNvPr id="14" name="深度视觉·原创设计 https://www.docer.com/works?userid=22383862"/>
          <p:cNvSpPr/>
          <p:nvPr/>
        </p:nvSpPr>
        <p:spPr>
          <a:xfrm>
            <a:off x="922991" y="4843068"/>
            <a:ext cx="4714698" cy="443185"/>
          </a:xfrm>
          <a:prstGeom prst="round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charset="0"/>
                <a:ea typeface="微软雅黑" charset="0"/>
                <a:cs typeface="微软雅黑" charset="0"/>
                <a:sym typeface="思源黑体" panose="020B0500000000000000" pitchFamily="34" charset="-122"/>
              </a:rPr>
              <a:t>小组</a:t>
            </a:r>
            <a:r>
              <a:rPr lang="zh-CN" altLang="en-US" sz="1400" dirty="0">
                <a:solidFill>
                  <a:schemeClr val="bg1"/>
                </a:solidFill>
                <a:latin typeface="微软雅黑" charset="0"/>
                <a:ea typeface="微软雅黑" charset="0"/>
                <a:cs typeface="Arial" panose="020B0604020202020204" pitchFamily="34" charset="0"/>
                <a:sym typeface="思源黑体" panose="020B0500000000000000" pitchFamily="34" charset="-122"/>
              </a:rPr>
              <a:t>成员</a:t>
            </a:r>
            <a:r>
              <a:rPr lang="zh-CN" altLang="en-US" sz="1400" dirty="0">
                <a:solidFill>
                  <a:schemeClr val="bg1"/>
                </a:solidFill>
                <a:latin typeface="微软雅黑" charset="0"/>
                <a:ea typeface="微软雅黑" charset="0"/>
                <a:cs typeface="微软雅黑" charset="0"/>
                <a:sym typeface="思源黑体" panose="020B0500000000000000" pitchFamily="34" charset="-122"/>
              </a:rPr>
              <a:t>：王紫珩 樊凯瑞 薛婷妤 陈其乐 张志宁</a:t>
            </a:r>
            <a:r>
              <a:rPr lang="en-GB" altLang="zh-CN" sz="1400" dirty="0">
                <a:solidFill>
                  <a:schemeClr val="bg1"/>
                </a:solidFill>
                <a:latin typeface="微软雅黑" charset="0"/>
                <a:ea typeface="微软雅黑" charset="0"/>
                <a:cs typeface="微软雅黑" charset="0"/>
                <a:sym typeface="思源黑体" panose="020B0500000000000000" pitchFamily="34" charset="-122"/>
              </a:rPr>
              <a:t> </a:t>
            </a:r>
            <a:endParaRPr lang="zh-CN" altLang="en-US" sz="1400" dirty="0">
              <a:solidFill>
                <a:schemeClr val="bg1"/>
              </a:solidFill>
              <a:latin typeface="微软雅黑" charset="0"/>
              <a:ea typeface="微软雅黑" charset="0"/>
              <a:cs typeface="微软雅黑" charset="0"/>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深度视觉·原创设计 https://www.docer.com/works?userid=22383862"/>
          <p:cNvGrpSpPr/>
          <p:nvPr/>
        </p:nvGrpSpPr>
        <p:grpSpPr>
          <a:xfrm>
            <a:off x="367126" y="1588"/>
            <a:ext cx="12497295" cy="6858000"/>
            <a:chOff x="367126" y="1588"/>
            <a:chExt cx="12497295" cy="6858000"/>
          </a:xfrm>
        </p:grpSpPr>
        <p:sp>
          <p:nvSpPr>
            <p:cNvPr id="18"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思源黑体" panose="020B0500000000000000" pitchFamily="34" charset="-122"/>
              </a:endParaRPr>
            </a:p>
          </p:txBody>
        </p:sp>
        <p:sp>
          <p:nvSpPr>
            <p:cNvPr id="19" name="文本框 34"/>
            <p:cNvSpPr txBox="1"/>
            <p:nvPr/>
          </p:nvSpPr>
          <p:spPr>
            <a:xfrm>
              <a:off x="367126" y="290855"/>
              <a:ext cx="2284576" cy="646331"/>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cs typeface="+mn-ea"/>
                  <a:sym typeface="思源黑体" panose="020B0500000000000000" pitchFamily="34" charset="-122"/>
                </a:rPr>
                <a:t>此处添加标题</a:t>
              </a:r>
              <a:endParaRPr lang="en-US" altLang="zh-CN" sz="2400" dirty="0">
                <a:latin typeface="微软雅黑" panose="020B0503020204020204" pitchFamily="34" charset="-122"/>
                <a:ea typeface="微软雅黑" panose="020B0503020204020204" pitchFamily="34" charset="-122"/>
                <a:cs typeface="+mn-ea"/>
                <a:sym typeface="思源黑体" panose="020B0500000000000000" pitchFamily="34" charset="-122"/>
              </a:endParaRPr>
            </a:p>
            <a:p>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Add the title here</a:t>
              </a: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20"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思源黑体" panose="020B0500000000000000" pitchFamily="34" charset="-122"/>
              </a:endParaRPr>
            </a:p>
          </p:txBody>
        </p:sp>
      </p:grpSp>
      <p:sp>
        <p:nvSpPr>
          <p:cNvPr id="2" name="深度视觉·原创设计 https://www.docer.com/works?userid=22383862"/>
          <p:cNvSpPr/>
          <p:nvPr/>
        </p:nvSpPr>
        <p:spPr>
          <a:xfrm>
            <a:off x="1585" y="-2"/>
            <a:ext cx="4486184" cy="6858000"/>
          </a:xfrm>
          <a:prstGeom prst="rect">
            <a:avLst/>
          </a:prstGeom>
          <a:solidFill>
            <a:schemeClr val="bg1"/>
          </a:solidFill>
          <a:ln w="127000">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dirty="0">
              <a:latin typeface="微软雅黑" panose="020B0503020204020204" pitchFamily="34" charset="-122"/>
              <a:ea typeface="微软雅黑" panose="020B0503020204020204" pitchFamily="34" charset="-122"/>
            </a:endParaRPr>
          </a:p>
        </p:txBody>
      </p:sp>
      <p:sp>
        <p:nvSpPr>
          <p:cNvPr id="3" name="深度视觉·原创设计 https://www.docer.com/works?userid=22383862"/>
          <p:cNvSpPr/>
          <p:nvPr/>
        </p:nvSpPr>
        <p:spPr>
          <a:xfrm>
            <a:off x="4972645" y="4039770"/>
            <a:ext cx="2462107" cy="400091"/>
          </a:xfrm>
          <a:prstGeom prst="rect">
            <a:avLst/>
          </a:prstGeom>
          <a:noFill/>
          <a:ln>
            <a:noFill/>
          </a:ln>
          <a:effectLst/>
        </p:spPr>
        <p:txBody>
          <a:bodyPr lIns="91412" tIns="45700" rIns="91412" bIns="45700" anchor="t" anchorCtr="0">
            <a:noAutofit/>
          </a:bodyPr>
          <a:lstStyle/>
          <a:p>
            <a:pPr>
              <a:lnSpc>
                <a:spcPct val="130000"/>
              </a:lnSpc>
              <a:buSzPct val="25000"/>
            </a:pPr>
            <a:r>
              <a:rPr lang="de-DE" sz="1750" b="1">
                <a:solidFill>
                  <a:schemeClr val="accent1"/>
                </a:solidFill>
                <a:latin typeface="微软雅黑" panose="020B0503020204020204" pitchFamily="34" charset="-122"/>
                <a:ea typeface="微软雅黑" panose="020B0503020204020204" pitchFamily="34" charset="-122"/>
                <a:cs typeface="Roboto" panose="02000000000000000000"/>
                <a:sym typeface="Roboto" panose="02000000000000000000"/>
              </a:rPr>
              <a:t>03 </a:t>
            </a:r>
            <a:r>
              <a:rPr lang="zh-CN" altLang="en-US" sz="1750" b="1">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Roboto" panose="02000000000000000000"/>
              </a:rPr>
              <a:t>环境因素</a:t>
            </a:r>
            <a:endParaRPr lang="id-ID" sz="1750" b="1">
              <a:solidFill>
                <a:srgbClr val="000000"/>
              </a:solidFill>
              <a:latin typeface="微软雅黑" panose="020B0503020204020204" pitchFamily="34" charset="-122"/>
              <a:ea typeface="微软雅黑" panose="020B0503020204020204" pitchFamily="34" charset="-122"/>
              <a:cs typeface="Roboto" panose="02000000000000000000"/>
              <a:sym typeface="Roboto" panose="02000000000000000000"/>
            </a:endParaRPr>
          </a:p>
        </p:txBody>
      </p:sp>
      <p:sp>
        <p:nvSpPr>
          <p:cNvPr id="4" name="深度视觉·原创设计 https://www.docer.com/works?userid=22383862"/>
          <p:cNvSpPr/>
          <p:nvPr/>
        </p:nvSpPr>
        <p:spPr>
          <a:xfrm>
            <a:off x="4283392" y="4032240"/>
            <a:ext cx="415102" cy="4151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solidFill>
                <a:schemeClr val="bg2">
                  <a:lumMod val="50000"/>
                </a:schemeClr>
              </a:solidFill>
              <a:latin typeface="微软雅黑" panose="020B0503020204020204" pitchFamily="34" charset="-122"/>
              <a:ea typeface="微软雅黑" panose="020B0503020204020204" pitchFamily="34" charset="-122"/>
            </a:endParaRPr>
          </a:p>
        </p:txBody>
      </p:sp>
      <p:sp>
        <p:nvSpPr>
          <p:cNvPr id="5" name="深度视觉·原创设计 https://www.docer.com/works?userid=22383862"/>
          <p:cNvSpPr/>
          <p:nvPr/>
        </p:nvSpPr>
        <p:spPr>
          <a:xfrm>
            <a:off x="4417880" y="5558082"/>
            <a:ext cx="139886" cy="171437"/>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lIns="45713" tIns="22850" rIns="45713" bIns="22850" anchor="ctr" anchorCtr="0">
            <a:noAutofit/>
          </a:bodyPr>
          <a:lstStyle/>
          <a:p>
            <a:endParaRPr sz="1800">
              <a:solidFill>
                <a:schemeClr val="bg2">
                  <a:lumMod val="50000"/>
                </a:schemeClr>
              </a:solidFill>
              <a:latin typeface="微软雅黑" panose="020B0503020204020204" pitchFamily="34" charset="-122"/>
              <a:ea typeface="微软雅黑" panose="020B0503020204020204" pitchFamily="34" charset="-122"/>
              <a:cs typeface="Lato"/>
              <a:sym typeface="Lato"/>
            </a:endParaRPr>
          </a:p>
        </p:txBody>
      </p:sp>
      <p:sp>
        <p:nvSpPr>
          <p:cNvPr id="6" name="深度视觉·原创设计 https://www.docer.com/works?userid=22383862"/>
          <p:cNvSpPr/>
          <p:nvPr/>
        </p:nvSpPr>
        <p:spPr>
          <a:xfrm>
            <a:off x="4972644" y="1239042"/>
            <a:ext cx="2296835" cy="726166"/>
          </a:xfrm>
          <a:prstGeom prst="rect">
            <a:avLst/>
          </a:prstGeom>
          <a:noFill/>
          <a:ln>
            <a:noFill/>
          </a:ln>
          <a:effectLst/>
        </p:spPr>
        <p:txBody>
          <a:bodyPr lIns="91412" tIns="45700" rIns="91412" bIns="45700" anchor="t" anchorCtr="0">
            <a:noAutofit/>
          </a:bodyPr>
          <a:lstStyle/>
          <a:p>
            <a:pPr>
              <a:lnSpc>
                <a:spcPct val="130000"/>
              </a:lnSpc>
              <a:buSzPct val="25000"/>
            </a:pPr>
            <a:r>
              <a:rPr lang="de-DE" sz="1750" b="1" dirty="0">
                <a:solidFill>
                  <a:schemeClr val="accent1"/>
                </a:solidFill>
                <a:latin typeface="微软雅黑" panose="020B0503020204020204" pitchFamily="34" charset="-122"/>
                <a:ea typeface="微软雅黑" panose="020B0503020204020204" pitchFamily="34" charset="-122"/>
                <a:cs typeface="Roboto" panose="02000000000000000000"/>
                <a:sym typeface="Roboto" panose="02000000000000000000"/>
              </a:rPr>
              <a:t>01 </a:t>
            </a:r>
            <a:r>
              <a:rPr lang="en-US" altLang="zh-CN" sz="1750" b="1" dirty="0">
                <a:solidFill>
                  <a:srgbClr val="000000"/>
                </a:solidFill>
                <a:latin typeface="微软雅黑" panose="020B0503020204020204" pitchFamily="34" charset="-122"/>
                <a:ea typeface="微软雅黑" panose="020B0503020204020204" pitchFamily="34" charset="-122"/>
                <a:cs typeface="Roboto" panose="02000000000000000000"/>
                <a:sym typeface="Roboto" panose="02000000000000000000"/>
              </a:rPr>
              <a:t>COST231</a:t>
            </a:r>
            <a:r>
              <a:rPr lang="zh-CN" altLang="en-US" sz="1750" b="1" dirty="0">
                <a:solidFill>
                  <a:srgbClr val="000000"/>
                </a:solidFill>
                <a:latin typeface="微软雅黑" panose="020B0503020204020204" pitchFamily="34" charset="-122"/>
                <a:ea typeface="微软雅黑" panose="020B0503020204020204" pitchFamily="34" charset="-122"/>
                <a:cs typeface="Roboto" panose="02000000000000000000"/>
                <a:sym typeface="Roboto" panose="02000000000000000000"/>
              </a:rPr>
              <a:t>模型--</a:t>
            </a:r>
          </a:p>
          <a:p>
            <a:pPr>
              <a:lnSpc>
                <a:spcPct val="130000"/>
              </a:lnSpc>
              <a:buSzPct val="25000"/>
            </a:pPr>
            <a:r>
              <a:rPr lang="zh-CN" altLang="en-US" sz="1750" b="1" dirty="0">
                <a:solidFill>
                  <a:srgbClr val="000000"/>
                </a:solidFill>
                <a:latin typeface="微软雅黑" panose="020B0503020204020204" pitchFamily="34" charset="-122"/>
                <a:ea typeface="微软雅黑" panose="020B0503020204020204" pitchFamily="34" charset="-122"/>
                <a:cs typeface="Roboto" panose="02000000000000000000" charset="0"/>
                <a:sym typeface="Roboto" panose="02000000000000000000"/>
              </a:rPr>
              <a:t>       </a:t>
            </a:r>
            <a:r>
              <a:rPr lang="zh-CN" altLang="en-US" sz="1750" b="1" dirty="0">
                <a:solidFill>
                  <a:srgbClr val="000000"/>
                </a:solidFill>
                <a:latin typeface="微软雅黑" panose="020B0503020204020204" pitchFamily="34" charset="-122"/>
                <a:ea typeface="微软雅黑" panose="020B0503020204020204" pitchFamily="34" charset="-122"/>
                <a:cs typeface="Roboto" panose="02000000000000000000"/>
                <a:sym typeface="Roboto" panose="02000000000000000000"/>
              </a:rPr>
              <a:t>栅格模型</a:t>
            </a:r>
            <a:endParaRPr lang="id-ID" sz="1750" b="1" dirty="0">
              <a:solidFill>
                <a:srgbClr val="000000"/>
              </a:solidFill>
              <a:latin typeface="微软雅黑" panose="020B0503020204020204" pitchFamily="34" charset="-122"/>
              <a:ea typeface="微软雅黑" panose="020B0503020204020204" pitchFamily="34" charset="-122"/>
              <a:cs typeface="Roboto" panose="02000000000000000000"/>
              <a:sym typeface="Roboto" panose="02000000000000000000"/>
            </a:endParaRPr>
          </a:p>
        </p:txBody>
      </p:sp>
      <p:sp>
        <p:nvSpPr>
          <p:cNvPr id="7" name="深度视觉·原创设计 https://www.docer.com/works?userid=22383862"/>
          <p:cNvSpPr/>
          <p:nvPr/>
        </p:nvSpPr>
        <p:spPr>
          <a:xfrm>
            <a:off x="4972645" y="2642313"/>
            <a:ext cx="2462107" cy="400091"/>
          </a:xfrm>
          <a:prstGeom prst="rect">
            <a:avLst/>
          </a:prstGeom>
          <a:noFill/>
          <a:ln>
            <a:noFill/>
          </a:ln>
          <a:effectLst/>
        </p:spPr>
        <p:txBody>
          <a:bodyPr lIns="91412" tIns="45700" rIns="91412" bIns="45700" anchor="t" anchorCtr="0">
            <a:noAutofit/>
          </a:bodyPr>
          <a:lstStyle/>
          <a:p>
            <a:pPr>
              <a:lnSpc>
                <a:spcPct val="130000"/>
              </a:lnSpc>
              <a:buSzPct val="25000"/>
            </a:pPr>
            <a:r>
              <a:rPr lang="de-DE" sz="1750" b="1">
                <a:solidFill>
                  <a:schemeClr val="accent1"/>
                </a:solidFill>
                <a:latin typeface="微软雅黑" panose="020B0503020204020204" pitchFamily="34" charset="-122"/>
                <a:ea typeface="微软雅黑" panose="020B0503020204020204" pitchFamily="34" charset="-122"/>
                <a:cs typeface="Roboto" panose="02000000000000000000"/>
                <a:sym typeface="Roboto" panose="02000000000000000000"/>
              </a:rPr>
              <a:t>02 </a:t>
            </a:r>
            <a:r>
              <a:rPr lang="de-DE" sz="1750" b="1">
                <a:solidFill>
                  <a:schemeClr val="tx1"/>
                </a:solidFill>
                <a:latin typeface="微软雅黑" panose="020B0503020204020204" pitchFamily="34" charset="-122"/>
                <a:ea typeface="微软雅黑" panose="020B0503020204020204" pitchFamily="34" charset="-122"/>
                <a:cs typeface="Roboto" panose="02000000000000000000" charset="0"/>
                <a:sym typeface="Roboto" panose="02000000000000000000"/>
              </a:rPr>
              <a:t>蒙特卡</a:t>
            </a:r>
            <a:r>
              <a:rPr lang="zh-CN" altLang="en-US" sz="1750" b="1">
                <a:solidFill>
                  <a:schemeClr val="tx1"/>
                </a:solidFill>
                <a:latin typeface="微软雅黑" panose="020B0503020204020204" pitchFamily="34" charset="-122"/>
                <a:ea typeface="微软雅黑" panose="020B0503020204020204" pitchFamily="34" charset="-122"/>
                <a:cs typeface="Roboto" panose="02000000000000000000" charset="0"/>
                <a:sym typeface="Roboto" panose="02000000000000000000"/>
              </a:rPr>
              <a:t>罗</a:t>
            </a:r>
            <a:r>
              <a:rPr lang="de-DE" sz="1750" b="1">
                <a:solidFill>
                  <a:schemeClr val="tx1"/>
                </a:solidFill>
                <a:latin typeface="微软雅黑" panose="020B0503020204020204" pitchFamily="34" charset="-122"/>
                <a:ea typeface="微软雅黑" panose="020B0503020204020204" pitchFamily="34" charset="-122"/>
                <a:cs typeface="Roboto" panose="02000000000000000000" charset="0"/>
                <a:sym typeface="Roboto" panose="02000000000000000000"/>
              </a:rPr>
              <a:t>方法</a:t>
            </a:r>
            <a:endParaRPr lang="de-DE">
              <a:latin typeface="微软雅黑" panose="020B0503020204020204" pitchFamily="34" charset="-122"/>
              <a:ea typeface="微软雅黑" panose="020B0503020204020204" pitchFamily="34" charset="-122"/>
              <a:cs typeface="Roboto" panose="02000000000000000000" charset="0"/>
              <a:sym typeface="Roboto" panose="02000000000000000000"/>
            </a:endParaRPr>
          </a:p>
        </p:txBody>
      </p:sp>
      <p:sp>
        <p:nvSpPr>
          <p:cNvPr id="8" name="深度视觉·原创设计 https://www.docer.com/works?userid=22383862"/>
          <p:cNvSpPr/>
          <p:nvPr/>
        </p:nvSpPr>
        <p:spPr>
          <a:xfrm>
            <a:off x="4268629" y="2627302"/>
            <a:ext cx="415102" cy="4151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solidFill>
                <a:schemeClr val="bg2">
                  <a:lumMod val="50000"/>
                </a:schemeClr>
              </a:solidFill>
              <a:latin typeface="微软雅黑" panose="020B0503020204020204" pitchFamily="34" charset="-122"/>
              <a:ea typeface="微软雅黑" panose="020B0503020204020204" pitchFamily="34" charset="-122"/>
            </a:endParaRPr>
          </a:p>
        </p:txBody>
      </p:sp>
      <p:sp>
        <p:nvSpPr>
          <p:cNvPr id="9" name="深度视觉·原创设计 https://www.docer.com/works?userid=22383862"/>
          <p:cNvSpPr/>
          <p:nvPr/>
        </p:nvSpPr>
        <p:spPr>
          <a:xfrm>
            <a:off x="4268629" y="1223981"/>
            <a:ext cx="415102" cy="4151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solidFill>
                <a:schemeClr val="bg2">
                  <a:lumMod val="50000"/>
                </a:schemeClr>
              </a:solidFill>
              <a:latin typeface="微软雅黑" panose="020B0503020204020204" pitchFamily="34" charset="-122"/>
              <a:ea typeface="微软雅黑" panose="020B0503020204020204" pitchFamily="34" charset="-122"/>
            </a:endParaRPr>
          </a:p>
        </p:txBody>
      </p:sp>
      <p:sp>
        <p:nvSpPr>
          <p:cNvPr id="10" name="深度视觉·原创设计 https://www.docer.com/works?userid=22383862"/>
          <p:cNvSpPr/>
          <p:nvPr/>
        </p:nvSpPr>
        <p:spPr>
          <a:xfrm>
            <a:off x="4406265" y="2749160"/>
            <a:ext cx="139886" cy="171437"/>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lIns="45713" tIns="22850" rIns="45713" bIns="22850" anchor="ctr" anchorCtr="0">
            <a:noAutofit/>
          </a:bodyPr>
          <a:lstStyle/>
          <a:p>
            <a:endParaRPr sz="1800">
              <a:solidFill>
                <a:schemeClr val="bg2">
                  <a:lumMod val="50000"/>
                </a:schemeClr>
              </a:solidFill>
              <a:latin typeface="微软雅黑" panose="020B0503020204020204" pitchFamily="34" charset="-122"/>
              <a:ea typeface="微软雅黑" panose="020B0503020204020204" pitchFamily="34" charset="-122"/>
              <a:cs typeface="Lato"/>
              <a:sym typeface="Lato"/>
            </a:endParaRPr>
          </a:p>
        </p:txBody>
      </p:sp>
      <p:sp>
        <p:nvSpPr>
          <p:cNvPr id="11" name="深度视觉·原创设计 https://www.docer.com/works?userid=22383862"/>
          <p:cNvSpPr>
            <a:spLocks noChangeArrowheads="1"/>
          </p:cNvSpPr>
          <p:nvPr/>
        </p:nvSpPr>
        <p:spPr bwMode="auto">
          <a:xfrm>
            <a:off x="4406265" y="1345609"/>
            <a:ext cx="174258" cy="171758"/>
          </a:xfrm>
          <a:custGeom>
            <a:avLst/>
            <a:gdLst>
              <a:gd name="T0" fmla="*/ 530 w 602"/>
              <a:gd name="T1" fmla="*/ 241 h 595"/>
              <a:gd name="T2" fmla="*/ 530 w 602"/>
              <a:gd name="T3" fmla="*/ 241 h 595"/>
              <a:gd name="T4" fmla="*/ 573 w 602"/>
              <a:gd name="T5" fmla="*/ 318 h 595"/>
              <a:gd name="T6" fmla="*/ 453 w 602"/>
              <a:gd name="T7" fmla="*/ 269 h 595"/>
              <a:gd name="T8" fmla="*/ 410 w 602"/>
              <a:gd name="T9" fmla="*/ 276 h 595"/>
              <a:gd name="T10" fmla="*/ 240 w 602"/>
              <a:gd name="T11" fmla="*/ 135 h 595"/>
              <a:gd name="T12" fmla="*/ 410 w 602"/>
              <a:gd name="T13" fmla="*/ 0 h 595"/>
              <a:gd name="T14" fmla="*/ 601 w 602"/>
              <a:gd name="T15" fmla="*/ 135 h 595"/>
              <a:gd name="T16" fmla="*/ 530 w 602"/>
              <a:gd name="T17" fmla="*/ 241 h 595"/>
              <a:gd name="T18" fmla="*/ 205 w 602"/>
              <a:gd name="T19" fmla="*/ 149 h 595"/>
              <a:gd name="T20" fmla="*/ 205 w 602"/>
              <a:gd name="T21" fmla="*/ 149 h 595"/>
              <a:gd name="T22" fmla="*/ 396 w 602"/>
              <a:gd name="T23" fmla="*/ 311 h 595"/>
              <a:gd name="T24" fmla="*/ 438 w 602"/>
              <a:gd name="T25" fmla="*/ 304 h 595"/>
              <a:gd name="T26" fmla="*/ 438 w 602"/>
              <a:gd name="T27" fmla="*/ 304 h 595"/>
              <a:gd name="T28" fmla="*/ 438 w 602"/>
              <a:gd name="T29" fmla="*/ 304 h 595"/>
              <a:gd name="T30" fmla="*/ 537 w 602"/>
              <a:gd name="T31" fmla="*/ 347 h 595"/>
              <a:gd name="T32" fmla="*/ 283 w 602"/>
              <a:gd name="T33" fmla="*/ 509 h 595"/>
              <a:gd name="T34" fmla="*/ 226 w 602"/>
              <a:gd name="T35" fmla="*/ 495 h 595"/>
              <a:gd name="T36" fmla="*/ 36 w 602"/>
              <a:gd name="T37" fmla="*/ 573 h 595"/>
              <a:gd name="T38" fmla="*/ 99 w 602"/>
              <a:gd name="T39" fmla="*/ 460 h 595"/>
              <a:gd name="T40" fmla="*/ 0 w 602"/>
              <a:gd name="T41" fmla="*/ 297 h 595"/>
              <a:gd name="T42" fmla="*/ 219 w 602"/>
              <a:gd name="T43" fmla="*/ 92 h 595"/>
              <a:gd name="T44" fmla="*/ 205 w 602"/>
              <a:gd name="T45" fmla="*/ 14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2" h="595">
                <a:moveTo>
                  <a:pt x="530" y="241"/>
                </a:moveTo>
                <a:lnTo>
                  <a:pt x="530" y="241"/>
                </a:lnTo>
                <a:cubicBezTo>
                  <a:pt x="523" y="248"/>
                  <a:pt x="523" y="290"/>
                  <a:pt x="573" y="318"/>
                </a:cubicBezTo>
                <a:cubicBezTo>
                  <a:pt x="573" y="318"/>
                  <a:pt x="502" y="332"/>
                  <a:pt x="453" y="269"/>
                </a:cubicBezTo>
                <a:cubicBezTo>
                  <a:pt x="438" y="269"/>
                  <a:pt x="424" y="276"/>
                  <a:pt x="410" y="276"/>
                </a:cubicBezTo>
                <a:cubicBezTo>
                  <a:pt x="304" y="276"/>
                  <a:pt x="240" y="212"/>
                  <a:pt x="240" y="135"/>
                </a:cubicBezTo>
                <a:cubicBezTo>
                  <a:pt x="240" y="64"/>
                  <a:pt x="304" y="0"/>
                  <a:pt x="410" y="0"/>
                </a:cubicBezTo>
                <a:cubicBezTo>
                  <a:pt x="516" y="0"/>
                  <a:pt x="601" y="64"/>
                  <a:pt x="601" y="135"/>
                </a:cubicBezTo>
                <a:cubicBezTo>
                  <a:pt x="601" y="177"/>
                  <a:pt x="573" y="219"/>
                  <a:pt x="530" y="241"/>
                </a:cubicBezTo>
                <a:close/>
                <a:moveTo>
                  <a:pt x="205" y="149"/>
                </a:moveTo>
                <a:lnTo>
                  <a:pt x="205" y="149"/>
                </a:lnTo>
                <a:cubicBezTo>
                  <a:pt x="212" y="233"/>
                  <a:pt x="283" y="304"/>
                  <a:pt x="396" y="311"/>
                </a:cubicBezTo>
                <a:cubicBezTo>
                  <a:pt x="410" y="311"/>
                  <a:pt x="424" y="311"/>
                  <a:pt x="438" y="304"/>
                </a:cubicBezTo>
                <a:lnTo>
                  <a:pt x="438" y="304"/>
                </a:lnTo>
                <a:lnTo>
                  <a:pt x="438" y="304"/>
                </a:lnTo>
                <a:cubicBezTo>
                  <a:pt x="474" y="339"/>
                  <a:pt x="516" y="347"/>
                  <a:pt x="537" y="347"/>
                </a:cubicBezTo>
                <a:cubicBezTo>
                  <a:pt x="516" y="439"/>
                  <a:pt x="424" y="509"/>
                  <a:pt x="283" y="509"/>
                </a:cubicBezTo>
                <a:cubicBezTo>
                  <a:pt x="269" y="509"/>
                  <a:pt x="248" y="502"/>
                  <a:pt x="226" y="495"/>
                </a:cubicBezTo>
                <a:cubicBezTo>
                  <a:pt x="156" y="594"/>
                  <a:pt x="36" y="573"/>
                  <a:pt x="36" y="573"/>
                </a:cubicBezTo>
                <a:cubicBezTo>
                  <a:pt x="120" y="537"/>
                  <a:pt x="120" y="467"/>
                  <a:pt x="99" y="460"/>
                </a:cubicBezTo>
                <a:cubicBezTo>
                  <a:pt x="36" y="424"/>
                  <a:pt x="0" y="361"/>
                  <a:pt x="0" y="297"/>
                </a:cubicBezTo>
                <a:cubicBezTo>
                  <a:pt x="0" y="198"/>
                  <a:pt x="92" y="113"/>
                  <a:pt x="219" y="92"/>
                </a:cubicBezTo>
                <a:cubicBezTo>
                  <a:pt x="212" y="113"/>
                  <a:pt x="205" y="128"/>
                  <a:pt x="205" y="149"/>
                </a:cubicBezTo>
                <a:close/>
              </a:path>
            </a:pathLst>
          </a:custGeom>
          <a:solidFill>
            <a:schemeClr val="bg1"/>
          </a:solidFill>
          <a:ln>
            <a:noFill/>
          </a:ln>
          <a:effectLst/>
        </p:spPr>
        <p:txBody>
          <a:bodyPr wrap="none" anchor="ctr"/>
          <a:lstStyle/>
          <a:p>
            <a:pPr>
              <a:defRPr/>
            </a:pPr>
            <a:endParaRPr lang="en-US" sz="450">
              <a:latin typeface="微软雅黑" panose="020B0503020204020204" pitchFamily="34" charset="-122"/>
              <a:ea typeface="微软雅黑" panose="020B0503020204020204" pitchFamily="34" charset="-122"/>
            </a:endParaRPr>
          </a:p>
        </p:txBody>
      </p:sp>
      <p:sp>
        <p:nvSpPr>
          <p:cNvPr id="12" name="深度视觉·原创设计 https://www.docer.com/works?userid=22383862"/>
          <p:cNvSpPr txBox="1"/>
          <p:nvPr/>
        </p:nvSpPr>
        <p:spPr>
          <a:xfrm>
            <a:off x="1128425" y="2973614"/>
            <a:ext cx="1808480" cy="583565"/>
          </a:xfrm>
          <a:prstGeom prst="rect">
            <a:avLst/>
          </a:prstGeom>
          <a:noFill/>
        </p:spPr>
        <p:txBody>
          <a:bodyPr wrap="none" rtlCol="0">
            <a:spAutoFit/>
          </a:bodyPr>
          <a:lstStyle/>
          <a:p>
            <a:pPr algn="l"/>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rPr>
              <a:t>文献调查</a:t>
            </a:r>
          </a:p>
        </p:txBody>
      </p:sp>
      <p:sp>
        <p:nvSpPr>
          <p:cNvPr id="14" name="深度视觉·原创设计 https://www.docer.com/works?userid=22383862"/>
          <p:cNvSpPr/>
          <p:nvPr/>
        </p:nvSpPr>
        <p:spPr>
          <a:xfrm>
            <a:off x="7434681" y="1008863"/>
            <a:ext cx="3470900" cy="1116965"/>
          </a:xfrm>
          <a:prstGeom prst="rect">
            <a:avLst/>
          </a:prstGeom>
        </p:spPr>
        <p:txBody>
          <a:bodyPr wrap="square">
            <a:spAutoFit/>
          </a:bodyPr>
          <a:lstStyle/>
          <a:p>
            <a:pPr lvl="0" algn="l">
              <a:lnSpc>
                <a:spcPts val="2000"/>
              </a:lnSpc>
              <a:defRPr/>
            </a:pPr>
            <a:r>
              <a:rPr lang="zh-CN" altLang="en-US">
                <a:solidFill>
                  <a:srgbClr val="808080"/>
                </a:solidFill>
                <a:latin typeface="微软雅黑" panose="020B0503020204020204" pitchFamily="34" charset="-122"/>
                <a:ea typeface="微软雅黑" panose="020B0503020204020204" pitchFamily="34" charset="-122"/>
                <a:sym typeface="FZHei-B01S" panose="02010601030101010101" pitchFamily="2" charset="-122"/>
              </a:rPr>
              <a:t>使用</a:t>
            </a:r>
            <a:r>
              <a:rPr lang="en-US" altLang="zh-CN">
                <a:solidFill>
                  <a:srgbClr val="808080"/>
                </a:solidFill>
                <a:latin typeface="微软雅黑" panose="020B0503020204020204" pitchFamily="34" charset="-122"/>
                <a:ea typeface="微软雅黑" panose="020B0503020204020204" pitchFamily="34" charset="-122"/>
                <a:sym typeface="FZHei-B01S" panose="02010601030101010101" pitchFamily="2" charset="-122"/>
              </a:rPr>
              <a:t>COST231</a:t>
            </a:r>
            <a:r>
              <a:rPr lang="zh-CN" altLang="en-US">
                <a:solidFill>
                  <a:srgbClr val="808080"/>
                </a:solidFill>
                <a:latin typeface="微软雅黑" panose="020B0503020204020204" pitchFamily="34" charset="-122"/>
                <a:ea typeface="微软雅黑" panose="020B0503020204020204" pitchFamily="34" charset="-122"/>
                <a:sym typeface="FZHei-B01S" panose="02010601030101010101" pitchFamily="2" charset="-122"/>
              </a:rPr>
              <a:t>模型，模拟信号覆盖，再引入栅格模型，结合沙河校区的建筑分布及地形，得出实际信号覆盖。</a:t>
            </a:r>
          </a:p>
        </p:txBody>
      </p:sp>
      <p:sp>
        <p:nvSpPr>
          <p:cNvPr id="15" name="深度视觉·原创设计 https://www.docer.com/works?userid=22383862"/>
          <p:cNvSpPr/>
          <p:nvPr/>
        </p:nvSpPr>
        <p:spPr>
          <a:xfrm>
            <a:off x="7434681" y="2426380"/>
            <a:ext cx="3470900" cy="922020"/>
          </a:xfrm>
          <a:prstGeom prst="rect">
            <a:avLst/>
          </a:prstGeom>
        </p:spPr>
        <p:txBody>
          <a:bodyPr wrap="square">
            <a:spAutoFit/>
          </a:bodyPr>
          <a:lstStyle/>
          <a:p>
            <a:pPr algn="l"/>
            <a:r>
              <a:rPr lang="zh-CN" altLang="en-US"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使用蒙特卡罗方法，可随机生成基站位置，计算信号覆盖率，</a:t>
            </a:r>
            <a:r>
              <a:rPr lang="zh-CN" altLang="en-US">
                <a:solidFill>
                  <a:srgbClr val="808080"/>
                </a:solidFill>
                <a:latin typeface="微软雅黑" panose="020B0503020204020204" pitchFamily="34" charset="-122"/>
                <a:ea typeface="微软雅黑" panose="020B0503020204020204" pitchFamily="34" charset="-122"/>
                <a:cs typeface="Times New Roman" panose="02020603050405020304"/>
                <a:sym typeface="FZHei-B01S" panose="02010601030101010101" pitchFamily="2" charset="-122"/>
              </a:rPr>
              <a:t>评估无线网络覆盖性能。</a:t>
            </a:r>
          </a:p>
        </p:txBody>
      </p:sp>
      <p:sp>
        <p:nvSpPr>
          <p:cNvPr id="16" name="深度视觉·原创设计 https://www.docer.com/works?userid=22383862"/>
          <p:cNvSpPr/>
          <p:nvPr/>
        </p:nvSpPr>
        <p:spPr>
          <a:xfrm>
            <a:off x="7434681" y="3501687"/>
            <a:ext cx="3470900" cy="1476375"/>
          </a:xfrm>
          <a:prstGeom prst="rect">
            <a:avLst/>
          </a:prstGeom>
        </p:spPr>
        <p:txBody>
          <a:bodyPr wrap="square">
            <a:spAutoFit/>
          </a:bodyPr>
          <a:lstStyle/>
          <a:p>
            <a:pPr algn="l"/>
            <a:r>
              <a:rPr lang="zh-CN" altLang="en-US" dirty="0">
                <a:solidFill>
                  <a:srgbClr val="808080"/>
                </a:solidFill>
                <a:latin typeface="微软雅黑" panose="020B0503020204020204" pitchFamily="34" charset="-122"/>
                <a:ea typeface="微软雅黑" panose="020B0503020204020204" pitchFamily="34" charset="-122"/>
                <a:cs typeface="思源黑体" charset="0"/>
                <a:sym typeface="FZHei-B01S" panose="02010601030101010101" pitchFamily="2" charset="-122"/>
              </a:rPr>
              <a:t>查找</a:t>
            </a:r>
            <a:r>
              <a:rPr lang="zh-CN" altLang="en-US">
                <a:solidFill>
                  <a:srgbClr val="808080"/>
                </a:solidFill>
                <a:latin typeface="微软雅黑" panose="020B0503020204020204" pitchFamily="34" charset="-122"/>
                <a:ea typeface="微软雅黑" panose="020B0503020204020204" pitchFamily="34" charset="-122"/>
                <a:cs typeface="思源黑体" charset="0"/>
                <a:sym typeface="FZHei-B01S" panose="02010601030101010101" pitchFamily="2" charset="-122"/>
              </a:rPr>
              <a:t>不同物体的衰减系数，结合</a:t>
            </a:r>
            <a:r>
              <a:rPr lang="en-US" altLang="zh-CN">
                <a:solidFill>
                  <a:srgbClr val="808080"/>
                </a:solidFill>
                <a:latin typeface="微软雅黑" panose="020B0503020204020204" pitchFamily="34" charset="-122"/>
                <a:ea typeface="微软雅黑" panose="020B0503020204020204" pitchFamily="34" charset="-122"/>
                <a:cs typeface="思源黑体" charset="0"/>
                <a:sym typeface="FZHei-B01S" panose="02010601030101010101" pitchFamily="2" charset="-122"/>
              </a:rPr>
              <a:t>COST231</a:t>
            </a:r>
            <a:r>
              <a:rPr lang="zh-CN" altLang="en-US">
                <a:solidFill>
                  <a:srgbClr val="808080"/>
                </a:solidFill>
                <a:latin typeface="微软雅黑" panose="020B0503020204020204" pitchFamily="34" charset="-122"/>
                <a:ea typeface="微软雅黑" panose="020B0503020204020204" pitchFamily="34" charset="-122"/>
                <a:cs typeface="思源黑体" charset="0"/>
                <a:sym typeface="FZHei-B01S" panose="02010601030101010101" pitchFamily="2" charset="-122"/>
              </a:rPr>
              <a:t>模型和栅格模型，可建立考虑障碍物影响的传播模型。进行多次随机生成，模拟信号强弱，得出最优基站分布。</a:t>
            </a:r>
          </a:p>
        </p:txBody>
      </p:sp>
      <p:sp>
        <p:nvSpPr>
          <p:cNvPr id="21" name="深度视觉·原创设计 https://www.docer.com/works?userid=22383862"/>
          <p:cNvSpPr/>
          <p:nvPr/>
        </p:nvSpPr>
        <p:spPr>
          <a:xfrm>
            <a:off x="4283392" y="5436275"/>
            <a:ext cx="415102" cy="4151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solidFill>
                <a:schemeClr val="bg2">
                  <a:lumMod val="50000"/>
                </a:schemeClr>
              </a:solidFill>
              <a:latin typeface="微软雅黑" panose="020B0503020204020204" pitchFamily="34" charset="-122"/>
              <a:ea typeface="微软雅黑" panose="020B0503020204020204" pitchFamily="34" charset="-122"/>
            </a:endParaRPr>
          </a:p>
        </p:txBody>
      </p:sp>
      <p:sp>
        <p:nvSpPr>
          <p:cNvPr id="22" name="深度视觉·原创设计 https://www.docer.com/works?userid=22383862"/>
          <p:cNvSpPr/>
          <p:nvPr/>
        </p:nvSpPr>
        <p:spPr>
          <a:xfrm>
            <a:off x="4417933" y="5558076"/>
            <a:ext cx="139886" cy="171437"/>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a:effectLst/>
        </p:spPr>
        <p:txBody>
          <a:bodyPr lIns="45713" tIns="22850" rIns="45713" bIns="22850" anchor="ctr" anchorCtr="0">
            <a:noAutofit/>
          </a:bodyPr>
          <a:lstStyle/>
          <a:p>
            <a:endParaRPr sz="1800">
              <a:solidFill>
                <a:schemeClr val="bg2">
                  <a:lumMod val="50000"/>
                </a:schemeClr>
              </a:solidFill>
              <a:latin typeface="微软雅黑" panose="020B0503020204020204" pitchFamily="34" charset="-122"/>
              <a:ea typeface="微软雅黑" panose="020B0503020204020204" pitchFamily="34" charset="-122"/>
              <a:cs typeface="Lato"/>
              <a:sym typeface="Lato"/>
            </a:endParaRPr>
          </a:p>
        </p:txBody>
      </p:sp>
      <p:sp>
        <p:nvSpPr>
          <p:cNvPr id="23" name="深度视觉·原创设计 https://www.docer.com/works?userid=22383862"/>
          <p:cNvSpPr>
            <a:spLocks noChangeArrowheads="1"/>
          </p:cNvSpPr>
          <p:nvPr/>
        </p:nvSpPr>
        <p:spPr bwMode="auto">
          <a:xfrm>
            <a:off x="4406265" y="4153937"/>
            <a:ext cx="174258" cy="171758"/>
          </a:xfrm>
          <a:custGeom>
            <a:avLst/>
            <a:gdLst>
              <a:gd name="T0" fmla="*/ 530 w 602"/>
              <a:gd name="T1" fmla="*/ 241 h 595"/>
              <a:gd name="T2" fmla="*/ 530 w 602"/>
              <a:gd name="T3" fmla="*/ 241 h 595"/>
              <a:gd name="T4" fmla="*/ 573 w 602"/>
              <a:gd name="T5" fmla="*/ 318 h 595"/>
              <a:gd name="T6" fmla="*/ 453 w 602"/>
              <a:gd name="T7" fmla="*/ 269 h 595"/>
              <a:gd name="T8" fmla="*/ 410 w 602"/>
              <a:gd name="T9" fmla="*/ 276 h 595"/>
              <a:gd name="T10" fmla="*/ 240 w 602"/>
              <a:gd name="T11" fmla="*/ 135 h 595"/>
              <a:gd name="T12" fmla="*/ 410 w 602"/>
              <a:gd name="T13" fmla="*/ 0 h 595"/>
              <a:gd name="T14" fmla="*/ 601 w 602"/>
              <a:gd name="T15" fmla="*/ 135 h 595"/>
              <a:gd name="T16" fmla="*/ 530 w 602"/>
              <a:gd name="T17" fmla="*/ 241 h 595"/>
              <a:gd name="T18" fmla="*/ 205 w 602"/>
              <a:gd name="T19" fmla="*/ 149 h 595"/>
              <a:gd name="T20" fmla="*/ 205 w 602"/>
              <a:gd name="T21" fmla="*/ 149 h 595"/>
              <a:gd name="T22" fmla="*/ 396 w 602"/>
              <a:gd name="T23" fmla="*/ 311 h 595"/>
              <a:gd name="T24" fmla="*/ 438 w 602"/>
              <a:gd name="T25" fmla="*/ 304 h 595"/>
              <a:gd name="T26" fmla="*/ 438 w 602"/>
              <a:gd name="T27" fmla="*/ 304 h 595"/>
              <a:gd name="T28" fmla="*/ 438 w 602"/>
              <a:gd name="T29" fmla="*/ 304 h 595"/>
              <a:gd name="T30" fmla="*/ 537 w 602"/>
              <a:gd name="T31" fmla="*/ 347 h 595"/>
              <a:gd name="T32" fmla="*/ 283 w 602"/>
              <a:gd name="T33" fmla="*/ 509 h 595"/>
              <a:gd name="T34" fmla="*/ 226 w 602"/>
              <a:gd name="T35" fmla="*/ 495 h 595"/>
              <a:gd name="T36" fmla="*/ 36 w 602"/>
              <a:gd name="T37" fmla="*/ 573 h 595"/>
              <a:gd name="T38" fmla="*/ 99 w 602"/>
              <a:gd name="T39" fmla="*/ 460 h 595"/>
              <a:gd name="T40" fmla="*/ 0 w 602"/>
              <a:gd name="T41" fmla="*/ 297 h 595"/>
              <a:gd name="T42" fmla="*/ 219 w 602"/>
              <a:gd name="T43" fmla="*/ 92 h 595"/>
              <a:gd name="T44" fmla="*/ 205 w 602"/>
              <a:gd name="T45" fmla="*/ 14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2" h="595">
                <a:moveTo>
                  <a:pt x="530" y="241"/>
                </a:moveTo>
                <a:lnTo>
                  <a:pt x="530" y="241"/>
                </a:lnTo>
                <a:cubicBezTo>
                  <a:pt x="523" y="248"/>
                  <a:pt x="523" y="290"/>
                  <a:pt x="573" y="318"/>
                </a:cubicBezTo>
                <a:cubicBezTo>
                  <a:pt x="573" y="318"/>
                  <a:pt x="502" y="332"/>
                  <a:pt x="453" y="269"/>
                </a:cubicBezTo>
                <a:cubicBezTo>
                  <a:pt x="438" y="269"/>
                  <a:pt x="424" y="276"/>
                  <a:pt x="410" y="276"/>
                </a:cubicBezTo>
                <a:cubicBezTo>
                  <a:pt x="304" y="276"/>
                  <a:pt x="240" y="212"/>
                  <a:pt x="240" y="135"/>
                </a:cubicBezTo>
                <a:cubicBezTo>
                  <a:pt x="240" y="64"/>
                  <a:pt x="304" y="0"/>
                  <a:pt x="410" y="0"/>
                </a:cubicBezTo>
                <a:cubicBezTo>
                  <a:pt x="516" y="0"/>
                  <a:pt x="601" y="64"/>
                  <a:pt x="601" y="135"/>
                </a:cubicBezTo>
                <a:cubicBezTo>
                  <a:pt x="601" y="177"/>
                  <a:pt x="573" y="219"/>
                  <a:pt x="530" y="241"/>
                </a:cubicBezTo>
                <a:close/>
                <a:moveTo>
                  <a:pt x="205" y="149"/>
                </a:moveTo>
                <a:lnTo>
                  <a:pt x="205" y="149"/>
                </a:lnTo>
                <a:cubicBezTo>
                  <a:pt x="212" y="233"/>
                  <a:pt x="283" y="304"/>
                  <a:pt x="396" y="311"/>
                </a:cubicBezTo>
                <a:cubicBezTo>
                  <a:pt x="410" y="311"/>
                  <a:pt x="424" y="311"/>
                  <a:pt x="438" y="304"/>
                </a:cubicBezTo>
                <a:lnTo>
                  <a:pt x="438" y="304"/>
                </a:lnTo>
                <a:lnTo>
                  <a:pt x="438" y="304"/>
                </a:lnTo>
                <a:cubicBezTo>
                  <a:pt x="474" y="339"/>
                  <a:pt x="516" y="347"/>
                  <a:pt x="537" y="347"/>
                </a:cubicBezTo>
                <a:cubicBezTo>
                  <a:pt x="516" y="439"/>
                  <a:pt x="424" y="509"/>
                  <a:pt x="283" y="509"/>
                </a:cubicBezTo>
                <a:cubicBezTo>
                  <a:pt x="269" y="509"/>
                  <a:pt x="248" y="502"/>
                  <a:pt x="226" y="495"/>
                </a:cubicBezTo>
                <a:cubicBezTo>
                  <a:pt x="156" y="594"/>
                  <a:pt x="36" y="573"/>
                  <a:pt x="36" y="573"/>
                </a:cubicBezTo>
                <a:cubicBezTo>
                  <a:pt x="120" y="537"/>
                  <a:pt x="120" y="467"/>
                  <a:pt x="99" y="460"/>
                </a:cubicBezTo>
                <a:cubicBezTo>
                  <a:pt x="36" y="424"/>
                  <a:pt x="0" y="361"/>
                  <a:pt x="0" y="297"/>
                </a:cubicBezTo>
                <a:cubicBezTo>
                  <a:pt x="0" y="198"/>
                  <a:pt x="92" y="113"/>
                  <a:pt x="219" y="92"/>
                </a:cubicBezTo>
                <a:cubicBezTo>
                  <a:pt x="212" y="113"/>
                  <a:pt x="205" y="128"/>
                  <a:pt x="205" y="149"/>
                </a:cubicBezTo>
                <a:close/>
              </a:path>
            </a:pathLst>
          </a:custGeom>
          <a:solidFill>
            <a:schemeClr val="bg1"/>
          </a:solidFill>
          <a:ln>
            <a:noFill/>
          </a:ln>
          <a:effectLst/>
        </p:spPr>
        <p:txBody>
          <a:bodyPr wrap="none" anchor="ctr"/>
          <a:lstStyle/>
          <a:p>
            <a:pPr>
              <a:defRPr/>
            </a:pPr>
            <a:endParaRPr lang="en-US" sz="450">
              <a:latin typeface="微软雅黑" panose="020B0503020204020204" pitchFamily="34" charset="-122"/>
              <a:ea typeface="微软雅黑" panose="020B0503020204020204" pitchFamily="34" charset="-122"/>
            </a:endParaRPr>
          </a:p>
        </p:txBody>
      </p:sp>
      <p:sp>
        <p:nvSpPr>
          <p:cNvPr id="24" name="深度视觉·原创设计 https://www.docer.com/works?userid=22383862"/>
          <p:cNvSpPr/>
          <p:nvPr/>
        </p:nvSpPr>
        <p:spPr>
          <a:xfrm>
            <a:off x="4972637" y="5235436"/>
            <a:ext cx="2462107" cy="816742"/>
          </a:xfrm>
          <a:prstGeom prst="rect">
            <a:avLst/>
          </a:prstGeom>
          <a:noFill/>
          <a:ln>
            <a:noFill/>
          </a:ln>
          <a:effectLst/>
        </p:spPr>
        <p:txBody>
          <a:bodyPr lIns="91412" tIns="45700" rIns="91412" bIns="45700" anchor="t" anchorCtr="0">
            <a:noAutofit/>
          </a:bodyPr>
          <a:lstStyle/>
          <a:p>
            <a:pPr>
              <a:lnSpc>
                <a:spcPct val="130000"/>
              </a:lnSpc>
              <a:buSzPct val="25000"/>
            </a:pPr>
            <a:r>
              <a:rPr lang="de-DE" sz="1750" b="1">
                <a:solidFill>
                  <a:srgbClr val="FFC000"/>
                </a:solidFill>
                <a:latin typeface="微软雅黑" panose="020B0503020204020204" pitchFamily="34" charset="-122"/>
                <a:ea typeface="微软雅黑" panose="020B0503020204020204" pitchFamily="34" charset="-122"/>
                <a:cs typeface="Roboto" panose="02000000000000000000"/>
                <a:sym typeface="Roboto" panose="02000000000000000000"/>
              </a:rPr>
              <a:t>0</a:t>
            </a:r>
            <a:r>
              <a:rPr lang="en-US" altLang="zh-CN" sz="1750" b="1">
                <a:solidFill>
                  <a:srgbClr val="FFC000"/>
                </a:solidFill>
                <a:latin typeface="微软雅黑" panose="020B0503020204020204" pitchFamily="34" charset="-122"/>
                <a:ea typeface="微软雅黑" panose="020B0503020204020204" pitchFamily="34" charset="-122"/>
                <a:cs typeface="Roboto" panose="02000000000000000000"/>
                <a:sym typeface="Roboto" panose="02000000000000000000"/>
              </a:rPr>
              <a:t>4</a:t>
            </a:r>
            <a:r>
              <a:rPr lang="de-DE" sz="1750" b="1">
                <a:solidFill>
                  <a:srgbClr val="FF0000"/>
                </a:solidFill>
                <a:latin typeface="微软雅黑" panose="020B0503020204020204" pitchFamily="34" charset="-122"/>
                <a:ea typeface="微软雅黑" panose="020B0503020204020204" pitchFamily="34" charset="-122"/>
                <a:cs typeface="Roboto" panose="02000000000000000000"/>
                <a:sym typeface="Roboto" panose="02000000000000000000"/>
              </a:rPr>
              <a:t> </a:t>
            </a:r>
            <a:r>
              <a:rPr lang="de-DE" sz="1750" b="1">
                <a:solidFill>
                  <a:schemeClr val="tx1"/>
                </a:solidFill>
                <a:latin typeface="微软雅黑" panose="020B0503020204020204" pitchFamily="34" charset="-122"/>
                <a:ea typeface="微软雅黑" panose="020B0503020204020204" pitchFamily="34" charset="-122"/>
                <a:cs typeface="Roboto" panose="02000000000000000000" charset="0"/>
                <a:sym typeface="Roboto" panose="02000000000000000000"/>
              </a:rPr>
              <a:t>多基站协同覆盖</a:t>
            </a:r>
          </a:p>
          <a:p>
            <a:pPr>
              <a:lnSpc>
                <a:spcPct val="130000"/>
              </a:lnSpc>
              <a:buSzPct val="25000"/>
            </a:pPr>
            <a:r>
              <a:rPr lang="de-DE" altLang="en-US" sz="1750" b="1">
                <a:solidFill>
                  <a:schemeClr val="tx1"/>
                </a:solidFill>
                <a:latin typeface="微软雅黑" panose="020B0503020204020204" pitchFamily="34" charset="-122"/>
                <a:ea typeface="微软雅黑" panose="020B0503020204020204" pitchFamily="34" charset="-122"/>
                <a:cs typeface="Roboto" panose="02000000000000000000" charset="0"/>
                <a:sym typeface="Roboto" panose="02000000000000000000"/>
              </a:rPr>
              <a:t>         </a:t>
            </a:r>
            <a:r>
              <a:rPr lang="zh-CN" altLang="en-US" sz="1750" b="1">
                <a:solidFill>
                  <a:schemeClr val="tx1"/>
                </a:solidFill>
                <a:latin typeface="微软雅黑" panose="020B0503020204020204" pitchFamily="34" charset="-122"/>
                <a:ea typeface="微软雅黑" panose="020B0503020204020204" pitchFamily="34" charset="-122"/>
                <a:cs typeface="Roboto" panose="02000000000000000000" charset="0"/>
                <a:sym typeface="Roboto" panose="02000000000000000000"/>
              </a:rPr>
              <a:t>优化方法</a:t>
            </a:r>
            <a:endParaRPr lang="de-DE" sz="1750" b="1">
              <a:solidFill>
                <a:schemeClr val="tx1"/>
              </a:solidFill>
              <a:latin typeface="微软雅黑" panose="020B0503020204020204" pitchFamily="34" charset="-122"/>
              <a:ea typeface="微软雅黑" panose="020B0503020204020204" pitchFamily="34" charset="-122"/>
              <a:cs typeface="Roboto" panose="02000000000000000000" charset="0"/>
              <a:sym typeface="Roboto" panose="02000000000000000000"/>
            </a:endParaRPr>
          </a:p>
        </p:txBody>
      </p:sp>
      <p:sp>
        <p:nvSpPr>
          <p:cNvPr id="25" name="深度视觉·原创设计 https://www.docer.com/works?userid=22383862"/>
          <p:cNvSpPr/>
          <p:nvPr/>
        </p:nvSpPr>
        <p:spPr>
          <a:xfrm>
            <a:off x="7434681" y="5321227"/>
            <a:ext cx="3470900" cy="645160"/>
          </a:xfrm>
          <a:prstGeom prst="rect">
            <a:avLst/>
          </a:prstGeom>
        </p:spPr>
        <p:txBody>
          <a:bodyPr wrap="square">
            <a:spAutoFit/>
          </a:bodyPr>
          <a:lstStyle/>
          <a:p>
            <a:pPr algn="l"/>
            <a:r>
              <a:rPr lang="zh-CN" altLang="en-US" dirty="0">
                <a:solidFill>
                  <a:srgbClr val="808080"/>
                </a:solidFill>
                <a:latin typeface="微软雅黑" panose="020B0503020204020204" pitchFamily="34" charset="-122"/>
                <a:ea typeface="微软雅黑" panose="020B0503020204020204" pitchFamily="34" charset="-122"/>
                <a:cs typeface="思源黑体" charset="0"/>
                <a:sym typeface="FZHei-B01S" panose="02010601030101010101" pitchFamily="2" charset="-122"/>
              </a:rPr>
              <a:t>利用</a:t>
            </a:r>
            <a:r>
              <a:rPr lang="zh-CN" altLang="en-US" dirty="0">
                <a:solidFill>
                  <a:srgbClr val="808080"/>
                </a:solidFill>
                <a:latin typeface="微软雅黑" panose="020B0503020204020204" pitchFamily="34" charset="-122"/>
                <a:ea typeface="微软雅黑" panose="020B0503020204020204" pitchFamily="34" charset="-122"/>
                <a:cs typeface="Arial" panose="020B0604020202020204" pitchFamily="34" charset="0"/>
                <a:sym typeface="FZHei-B01S" panose="02010601030101010101" pitchFamily="2" charset="-122"/>
              </a:rPr>
              <a:t>代码</a:t>
            </a:r>
            <a:r>
              <a:rPr lang="zh-CN" altLang="en-US" dirty="0">
                <a:solidFill>
                  <a:srgbClr val="808080"/>
                </a:solidFill>
                <a:latin typeface="微软雅黑" panose="020B0503020204020204" pitchFamily="34" charset="-122"/>
                <a:ea typeface="微软雅黑" panose="020B0503020204020204" pitchFamily="34" charset="-122"/>
                <a:cs typeface="思源黑体" charset="0"/>
                <a:sym typeface="FZHei-B01S" panose="02010601030101010101" pitchFamily="2" charset="-122"/>
              </a:rPr>
              <a:t>实现多基站协同覆盖优化，便于分析最优基站分布。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深度视觉·原创设计 https://www.docer.com/works?userid=22383862"/>
          <p:cNvGrpSpPr/>
          <p:nvPr/>
        </p:nvGrpSpPr>
        <p:grpSpPr>
          <a:xfrm>
            <a:off x="367126" y="1588"/>
            <a:ext cx="12497295" cy="6858000"/>
            <a:chOff x="367126" y="1588"/>
            <a:chExt cx="12497295" cy="6858000"/>
          </a:xfrm>
        </p:grpSpPr>
        <p:sp>
          <p:nvSpPr>
            <p:cNvPr id="11"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 name="文本框 34"/>
            <p:cNvSpPr txBox="1"/>
            <p:nvPr/>
          </p:nvSpPr>
          <p:spPr>
            <a:xfrm>
              <a:off x="367126" y="290855"/>
              <a:ext cx="2284576" cy="645160"/>
            </a:xfrm>
            <a:prstGeom prst="rect">
              <a:avLst/>
            </a:prstGeom>
            <a:noFill/>
          </p:spPr>
          <p:txBody>
            <a:bodyPr wrap="square" rtlCol="0">
              <a:spAutoFit/>
            </a:bodyPr>
            <a:lstStyle/>
            <a:p>
              <a:r>
                <a:rPr lang="zh-CN" altLang="en-US" sz="2400" dirty="0">
                  <a:latin typeface="思源黑体" panose="020B0500000000000000" pitchFamily="34" charset="-122"/>
                  <a:ea typeface="思源黑体" panose="020B0500000000000000" pitchFamily="34" charset="-122"/>
                  <a:cs typeface="+mn-ea"/>
                  <a:sym typeface="思源黑体" panose="020B0500000000000000" pitchFamily="34" charset="-122"/>
                </a:rPr>
                <a:t>前期准备</a:t>
              </a:r>
              <a:endPar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endParaRPr>
            </a:p>
            <a:p>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3"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 name="深度视觉·原创设计 https://www.docer.com/works?userid=22383862"/>
          <p:cNvSpPr/>
          <p:nvPr/>
        </p:nvSpPr>
        <p:spPr>
          <a:xfrm>
            <a:off x="7809875" y="0"/>
            <a:ext cx="4382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深度视觉·原创设计 https://www.docer.com/works?userid=22383862"/>
          <p:cNvSpPr txBox="1"/>
          <p:nvPr/>
        </p:nvSpPr>
        <p:spPr>
          <a:xfrm>
            <a:off x="2100740" y="1873298"/>
            <a:ext cx="2214880" cy="583565"/>
          </a:xfrm>
          <a:prstGeom prst="rect">
            <a:avLst/>
          </a:prstGeom>
          <a:noFill/>
        </p:spPr>
        <p:txBody>
          <a:bodyPr wrap="none" rtlCol="0">
            <a:spAutoFit/>
          </a:bodyPr>
          <a:lstStyle>
            <a:defPPr>
              <a:defRPr lang="en-US"/>
            </a:defPPr>
            <a:lvl1pPr>
              <a:defRPr sz="32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蒙特卡罗法</a:t>
            </a:r>
          </a:p>
        </p:txBody>
      </p:sp>
      <p:sp>
        <p:nvSpPr>
          <p:cNvPr id="9" name="深度视觉·原创设计 https://www.docer.com/works?userid=22383862"/>
          <p:cNvSpPr txBox="1"/>
          <p:nvPr/>
        </p:nvSpPr>
        <p:spPr>
          <a:xfrm>
            <a:off x="861344" y="2600048"/>
            <a:ext cx="5439465" cy="2415922"/>
          </a:xfrm>
          <a:prstGeom prst="rect">
            <a:avLst/>
          </a:prstGeom>
          <a:noFill/>
        </p:spPr>
        <p:txBody>
          <a:bodyPr wrap="square" lIns="91423" tIns="45712" rIns="91423" bIns="45712" rtlCol="0">
            <a:no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sym typeface="FZHei-B01S" panose="02010601030101010101" pitchFamily="2" charset="-122"/>
              </a:rPr>
              <a:t>        蒙特卡罗方法是一种基于概率统计的数值计算方法，主要用于解决无法直接求解的数学问题。它的核心思想是通过随机生成大量样本，对样本进行统计分析，从而得到问题的解。蒙特卡罗方法广泛应用于多个领域，如物理学、金融学、人工智能等。</a:t>
            </a:r>
          </a:p>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noProof="0" dirty="0">
                <a:ln>
                  <a:noFill/>
                </a:ln>
                <a:solidFill>
                  <a:srgbClr val="808080"/>
                </a:solidFill>
                <a:effectLst/>
                <a:uLnTx/>
                <a:uFillTx/>
                <a:latin typeface="微软雅黑" panose="020B0503020204020204" pitchFamily="34" charset="-122"/>
                <a:ea typeface="微软雅黑" panose="020B0503020204020204" pitchFamily="34" charset="-122"/>
                <a:sym typeface="FZHei-B01S" panose="02010601030101010101" pitchFamily="2" charset="-122"/>
              </a:rPr>
              <a:t>        在优化信号基站分布时，通过随机生成大量可能的基站位置组合，模拟不同场景下的信号覆盖，统计每种方案的性能指标（如覆盖率），筛选出最优解。</a:t>
            </a:r>
            <a:endParaRPr kumimoji="0" lang="zh-CN" altLang="en-US"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FZHei-B01S" panose="02010601030101010101" pitchFamily="2" charset="-122"/>
            </a:endParaRPr>
          </a:p>
        </p:txBody>
      </p:sp>
      <p:pic>
        <p:nvPicPr>
          <p:cNvPr id="15" name="图片 14" descr="post_object_image_4100046773"/>
          <p:cNvPicPr>
            <a:picLocks noChangeAspect="1"/>
          </p:cNvPicPr>
          <p:nvPr/>
        </p:nvPicPr>
        <p:blipFill>
          <a:blip r:embed="rId2"/>
          <a:stretch>
            <a:fillRect/>
          </a:stretch>
        </p:blipFill>
        <p:spPr>
          <a:xfrm>
            <a:off x="8362317" y="2179892"/>
            <a:ext cx="3543552" cy="28361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深度视觉·原创设计 https://www.docer.com/works?userid=22383862"/>
          <p:cNvGrpSpPr/>
          <p:nvPr/>
        </p:nvGrpSpPr>
        <p:grpSpPr>
          <a:xfrm>
            <a:off x="367126" y="1588"/>
            <a:ext cx="12497295" cy="6858000"/>
            <a:chOff x="367126" y="1588"/>
            <a:chExt cx="12497295" cy="6858000"/>
          </a:xfrm>
        </p:grpSpPr>
        <p:sp>
          <p:nvSpPr>
            <p:cNvPr id="11"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sp>
          <p:nvSpPr>
            <p:cNvPr id="12" name="文本框 34"/>
            <p:cNvSpPr txBox="1"/>
            <p:nvPr/>
          </p:nvSpPr>
          <p:spPr>
            <a:xfrm>
              <a:off x="367126" y="290855"/>
              <a:ext cx="2284576" cy="645160"/>
            </a:xfrm>
            <a:prstGeom prst="rect">
              <a:avLst/>
            </a:prstGeom>
            <a:noFill/>
          </p:spPr>
          <p:txBody>
            <a:bodyPr wrap="square" rtlCol="0">
              <a:spAutoFit/>
            </a:bodyPr>
            <a:lstStyle/>
            <a:p>
              <a:r>
                <a:rPr lang="zh-CN" altLang="en-US" sz="2400" dirty="0">
                  <a:latin typeface="思源黑体" panose="020B0500000000000000" pitchFamily="34" charset="-122"/>
                  <a:ea typeface="思源黑体" panose="020B0500000000000000" pitchFamily="34" charset="-122"/>
                  <a:cs typeface="+mn-ea"/>
                  <a:sym typeface="思源黑体" panose="020B0500000000000000" pitchFamily="34" charset="-122"/>
                </a:rPr>
                <a:t>前期准备</a:t>
              </a:r>
              <a:endParaRPr lang="en-US" altLang="zh-CN" sz="2400" dirty="0">
                <a:latin typeface="思源黑体" panose="020B0500000000000000" pitchFamily="34" charset="-122"/>
                <a:ea typeface="思源黑体" panose="020B0500000000000000" pitchFamily="34" charset="-122"/>
                <a:cs typeface="+mn-ea"/>
                <a:sym typeface="思源黑体" panose="020B0500000000000000" pitchFamily="34" charset="-122"/>
              </a:endParaRPr>
            </a:p>
            <a:p>
              <a:endParaRPr lang="zh-CN" altLang="en-US" sz="1200" dirty="0">
                <a:solidFill>
                  <a:schemeClr val="bg1">
                    <a:lumMod val="50000"/>
                  </a:schemeClr>
                </a:solidFill>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13"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思源黑体" panose="020B0500000000000000" pitchFamily="34" charset="-122"/>
                <a:ea typeface="思源黑体" panose="020B0500000000000000" pitchFamily="34" charset="-122"/>
                <a:sym typeface="思源黑体" panose="020B0500000000000000" pitchFamily="34" charset="-122"/>
              </a:endParaRPr>
            </a:p>
          </p:txBody>
        </p:sp>
      </p:grpSp>
      <p:sp>
        <p:nvSpPr>
          <p:cNvPr id="2" name="深度视觉·原创设计 https://www.docer.com/works?userid=22383862"/>
          <p:cNvSpPr/>
          <p:nvPr/>
        </p:nvSpPr>
        <p:spPr>
          <a:xfrm>
            <a:off x="7809875" y="0"/>
            <a:ext cx="43821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深度视觉·原创设计 https://www.docer.com/works?userid=22383862"/>
          <p:cNvSpPr txBox="1"/>
          <p:nvPr/>
        </p:nvSpPr>
        <p:spPr>
          <a:xfrm>
            <a:off x="1784420" y="1797098"/>
            <a:ext cx="4012637" cy="584775"/>
          </a:xfrm>
          <a:prstGeom prst="rect">
            <a:avLst/>
          </a:prstGeom>
          <a:noFill/>
        </p:spPr>
        <p:txBody>
          <a:bodyPr wrap="none" rtlCol="0">
            <a:spAutoFit/>
          </a:bodyPr>
          <a:lstStyle/>
          <a:p>
            <a:pPr algn="l"/>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5</a:t>
            </a:r>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a:t>
            </a: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信号覆盖强度调查</a:t>
            </a:r>
            <a:endParaRPr lang="zh-CN" altLang="en-US" dirty="0">
              <a:latin typeface="微软雅黑" panose="020B0503020204020204" pitchFamily="34" charset="-122"/>
              <a:ea typeface="微软雅黑" panose="020B0503020204020204" pitchFamily="34" charset="-122"/>
            </a:endParaRPr>
          </a:p>
        </p:txBody>
      </p:sp>
      <p:sp>
        <p:nvSpPr>
          <p:cNvPr id="9" name="深度视觉·原创设计 https://www.docer.com/works?userid=22383862"/>
          <p:cNvSpPr txBox="1"/>
          <p:nvPr/>
        </p:nvSpPr>
        <p:spPr>
          <a:xfrm>
            <a:off x="1030040" y="2592721"/>
            <a:ext cx="5439465" cy="3321685"/>
          </a:xfrm>
          <a:prstGeom prst="rect">
            <a:avLst/>
          </a:prstGeom>
          <a:noFill/>
        </p:spPr>
        <p:txBody>
          <a:bodyPr wrap="square" lIns="91423" tIns="45712" rIns="91423" bIns="45712" rtlCol="0">
            <a:noAutofit/>
          </a:bodyPr>
          <a:lstStyle/>
          <a:p>
            <a:pPr marL="0" marR="0" lvl="0" indent="0" algn="l" defTabSz="1217930" rtl="0" eaLnBrk="1" fontAlgn="auto" latinLnBrk="0" hangingPunct="1">
              <a:lnSpc>
                <a:spcPct val="150000"/>
              </a:lnSpc>
              <a:spcBef>
                <a:spcPts val="0"/>
              </a:spcBef>
              <a:spcAft>
                <a:spcPts val="0"/>
              </a:spcAft>
              <a:buClrTx/>
              <a:buSzTx/>
              <a:buFontTx/>
              <a:buNone/>
              <a:defRPr/>
            </a:pPr>
            <a:r>
              <a:rPr lang="zh-CN" altLang="en-US" sz="1400" noProof="0" dirty="0">
                <a:ln>
                  <a:noFill/>
                </a:ln>
                <a:solidFill>
                  <a:schemeClr val="bg1">
                    <a:lumMod val="50000"/>
                  </a:schemeClr>
                </a:solidFill>
                <a:effectLst/>
                <a:uLnTx/>
                <a:uFillTx/>
                <a:latin typeface="Source Han Sans SC" charset="0"/>
                <a:ea typeface="Source Han Sans SC" charset="0"/>
                <a:sym typeface="FZHei-B01S" panose="02010601030101010101" pitchFamily="2" charset="-122"/>
              </a:rPr>
              <a:t>          在项目的前期数据准备阶段，我们对校园内的5G信号覆盖情况进行了实地测试，使用专业信号检测设备对教学楼、宿舍区、图书馆、操场等重点区域进行了多点位信号强度测量，记录了不同位置的RSRP（参考信号接收功率）（-</a:t>
            </a:r>
            <a:r>
              <a:rPr lang="en-US" altLang="zh-CN" sz="1400" noProof="0" dirty="0">
                <a:ln>
                  <a:noFill/>
                </a:ln>
                <a:solidFill>
                  <a:schemeClr val="bg1">
                    <a:lumMod val="50000"/>
                  </a:schemeClr>
                </a:solidFill>
                <a:effectLst/>
                <a:uLnTx/>
                <a:uFillTx/>
                <a:latin typeface="Source Han Sans SC" charset="0"/>
                <a:ea typeface="Source Han Sans SC" charset="0"/>
                <a:sym typeface="FZHei-B01S" panose="02010601030101010101" pitchFamily="2" charset="-122"/>
              </a:rPr>
              <a:t>76</a:t>
            </a:r>
            <a:r>
              <a:rPr lang="zh-CN" altLang="en-US" sz="1400" noProof="0" dirty="0">
                <a:ln>
                  <a:noFill/>
                </a:ln>
                <a:solidFill>
                  <a:schemeClr val="bg1">
                    <a:lumMod val="50000"/>
                  </a:schemeClr>
                </a:solidFill>
                <a:effectLst/>
                <a:uLnTx/>
                <a:uFillTx/>
                <a:latin typeface="Source Han Sans SC" charset="0"/>
                <a:ea typeface="Source Han Sans SC" charset="0"/>
                <a:sym typeface="FZHei-B01S" panose="02010601030101010101" pitchFamily="2" charset="-122"/>
              </a:rPr>
              <a:t>）、SINR（信号干扰噪声比）（</a:t>
            </a:r>
            <a:r>
              <a:rPr lang="en-US" altLang="zh-CN" sz="1400" noProof="0" dirty="0">
                <a:ln>
                  <a:noFill/>
                </a:ln>
                <a:solidFill>
                  <a:schemeClr val="bg1">
                    <a:lumMod val="50000"/>
                  </a:schemeClr>
                </a:solidFill>
                <a:effectLst/>
                <a:uLnTx/>
                <a:uFillTx/>
                <a:latin typeface="Source Han Sans SC" charset="0"/>
                <a:ea typeface="Source Han Sans SC" charset="0"/>
                <a:sym typeface="FZHei-B01S" panose="02010601030101010101" pitchFamily="2" charset="-122"/>
              </a:rPr>
              <a:t>17.0</a:t>
            </a:r>
            <a:r>
              <a:rPr lang="zh-CN" altLang="en-US" sz="1400" noProof="0" dirty="0">
                <a:ln>
                  <a:noFill/>
                </a:ln>
                <a:solidFill>
                  <a:schemeClr val="bg1">
                    <a:lumMod val="50000"/>
                  </a:schemeClr>
                </a:solidFill>
                <a:effectLst/>
                <a:uLnTx/>
                <a:uFillTx/>
                <a:latin typeface="Source Han Sans SC" charset="0"/>
                <a:ea typeface="Source Han Sans SC" charset="0"/>
                <a:sym typeface="FZHei-B01S" panose="02010601030101010101" pitchFamily="2" charset="-122"/>
              </a:rPr>
              <a:t>）等关键指标，并标注了信号盲区及弱覆盖区域，为后续的网络优化和场景应用提供了详实的实测数据支撑。实地调研发现，在北京邮电大学沙河校区的新建教学楼与人工湖之间的道路以及操场与篮球场周围信号覆盖强度很弱，可以对其进行优化。</a:t>
            </a:r>
            <a:endParaRPr lang="zh-CN" altLang="en-US">
              <a:latin typeface="Source Han Sans SC" charset="0"/>
              <a:ea typeface="Source Han Sans SC" charset="0"/>
              <a:sym typeface="FZHei-B01S"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a:off x="1588" y="-15376"/>
            <a:ext cx="12188825" cy="3273731"/>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charset="0"/>
              <a:ea typeface="微软雅黑" charset="0"/>
              <a:cs typeface="微软雅黑" charset="0"/>
            </a:endParaRPr>
          </a:p>
        </p:txBody>
      </p:sp>
      <p:sp>
        <p:nvSpPr>
          <p:cNvPr id="3" name="深度视觉·原创设计 https://www.docer.com/works?userid=22383862"/>
          <p:cNvSpPr txBox="1"/>
          <p:nvPr/>
        </p:nvSpPr>
        <p:spPr>
          <a:xfrm>
            <a:off x="5160422" y="890789"/>
            <a:ext cx="1523714" cy="1014730"/>
          </a:xfrm>
          <a:prstGeom prst="rect">
            <a:avLst/>
          </a:prstGeom>
          <a:solidFill>
            <a:schemeClr val="bg1"/>
          </a:solidFill>
        </p:spPr>
        <p:txBody>
          <a:bodyPr wrap="square" rtlCol="0">
            <a:spAutoFit/>
          </a:bodyPr>
          <a:lstStyle/>
          <a:p>
            <a:pPr lvl="0" algn="ctr"/>
            <a:r>
              <a:rPr lang="en-US" altLang="zh-CN" sz="6000" dirty="0">
                <a:solidFill>
                  <a:schemeClr val="tx1">
                    <a:lumMod val="75000"/>
                    <a:lumOff val="25000"/>
                  </a:schemeClr>
                </a:solidFill>
                <a:latin typeface="微软雅黑" charset="0"/>
                <a:ea typeface="微软雅黑" charset="0"/>
                <a:cs typeface="微软雅黑" charset="0"/>
                <a:sym typeface="+mn-lt"/>
              </a:rPr>
              <a:t>03</a:t>
            </a:r>
            <a:endParaRPr lang="zh-CN" altLang="en-US" sz="6000" dirty="0">
              <a:solidFill>
                <a:schemeClr val="tx1">
                  <a:lumMod val="75000"/>
                  <a:lumOff val="25000"/>
                </a:schemeClr>
              </a:solidFill>
              <a:latin typeface="微软雅黑" charset="0"/>
              <a:ea typeface="微软雅黑" charset="0"/>
              <a:cs typeface="微软雅黑" charset="0"/>
              <a:sym typeface="+mn-lt"/>
            </a:endParaRPr>
          </a:p>
        </p:txBody>
      </p:sp>
      <p:sp>
        <p:nvSpPr>
          <p:cNvPr id="4" name="深度视觉·原创设计 https://www.docer.com/works?userid=22383862"/>
          <p:cNvSpPr txBox="1"/>
          <p:nvPr/>
        </p:nvSpPr>
        <p:spPr>
          <a:xfrm>
            <a:off x="3381145" y="2344556"/>
            <a:ext cx="5429710" cy="583565"/>
          </a:xfrm>
          <a:prstGeom prst="rect">
            <a:avLst/>
          </a:prstGeom>
          <a:solidFill>
            <a:schemeClr val="bg1"/>
          </a:solidFill>
        </p:spPr>
        <p:txBody>
          <a:bodyPr wrap="square" rtlCol="0">
            <a:spAutoFit/>
          </a:bodyPr>
          <a:lstStyle/>
          <a:p>
            <a:pPr lvl="0" algn="ctr">
              <a:defRPr/>
            </a:pPr>
            <a:r>
              <a:rPr lang="en-US" altLang="zh-CN" sz="3200">
                <a:solidFill>
                  <a:srgbClr val="FEC545"/>
                </a:solidFill>
                <a:latin typeface="微软雅黑" charset="0"/>
                <a:ea typeface="微软雅黑" charset="0"/>
                <a:cs typeface="微软雅黑" charset="0"/>
                <a:sym typeface="+mn-lt"/>
              </a:rPr>
              <a:t>Main content introduction</a:t>
            </a:r>
          </a:p>
        </p:txBody>
      </p:sp>
      <p:sp>
        <p:nvSpPr>
          <p:cNvPr id="5" name="深度视觉·原创设计 https://www.docer.com/works?userid=22383862"/>
          <p:cNvSpPr txBox="1"/>
          <p:nvPr/>
        </p:nvSpPr>
        <p:spPr>
          <a:xfrm>
            <a:off x="3553864" y="3696459"/>
            <a:ext cx="4736829" cy="829945"/>
          </a:xfrm>
          <a:prstGeom prst="rect">
            <a:avLst/>
          </a:prstGeom>
          <a:noFill/>
        </p:spPr>
        <p:txBody>
          <a:bodyPr wrap="square" rtlCol="0">
            <a:spAutoFit/>
          </a:bodyPr>
          <a:lstStyle/>
          <a:p>
            <a:pPr algn="ctr"/>
            <a:r>
              <a:rPr lang="zh-CN" altLang="en-US" sz="4800" b="1" dirty="0">
                <a:solidFill>
                  <a:schemeClr val="tx1">
                    <a:lumMod val="75000"/>
                    <a:lumOff val="25000"/>
                  </a:schemeClr>
                </a:solidFill>
                <a:latin typeface="微软雅黑" charset="0"/>
                <a:ea typeface="微软雅黑" charset="0"/>
                <a:cs typeface="微软雅黑" charset="0"/>
                <a:sym typeface="思源黑体" panose="020B0500000000000000" pitchFamily="34" charset="-122"/>
              </a:rPr>
              <a:t>核心内容介绍</a:t>
            </a:r>
          </a:p>
        </p:txBody>
      </p:sp>
      <p:sp>
        <p:nvSpPr>
          <p:cNvPr id="6" name="深度视觉·原创设计 https://www.docer.com/works?userid=22383862"/>
          <p:cNvSpPr/>
          <p:nvPr/>
        </p:nvSpPr>
        <p:spPr>
          <a:xfrm>
            <a:off x="3375870" y="4843916"/>
            <a:ext cx="5175702" cy="36830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lang="zh-CN" altLang="en-US" sz="1200" dirty="0">
              <a:solidFill>
                <a:schemeClr val="bg1">
                  <a:lumMod val="50000"/>
                </a:schemeClr>
              </a:solidFill>
              <a:latin typeface="微软雅黑" charset="0"/>
              <a:ea typeface="微软雅黑" charset="0"/>
              <a:cs typeface="微软雅黑" charset="0"/>
            </a:endParaRPr>
          </a:p>
        </p:txBody>
      </p:sp>
      <p:sp>
        <p:nvSpPr>
          <p:cNvPr id="7" name="文本框 6"/>
          <p:cNvSpPr txBox="1"/>
          <p:nvPr userDrawn="1"/>
        </p:nvSpPr>
        <p:spPr>
          <a:xfrm>
            <a:off x="3255677" y="4674678"/>
            <a:ext cx="5680710" cy="460375"/>
          </a:xfrm>
          <a:prstGeom prst="rect">
            <a:avLst/>
          </a:prstGeom>
        </p:spPr>
        <p:txBody>
          <a:bodyPr wrap="none" rtlCol="0">
            <a:spAutoFit/>
          </a:bodyPr>
          <a:lstStyle/>
          <a:p>
            <a:r>
              <a:rPr lang="zh-CN" altLang="en-US" sz="2400" b="1">
                <a:solidFill>
                  <a:srgbClr val="7F7F7F"/>
                </a:solidFill>
                <a:latin typeface="微软雅黑" charset="0"/>
                <a:ea typeface="微软雅黑" charset="0"/>
                <a:cs typeface="微软雅黑" charset="0"/>
              </a:rPr>
              <a:t>以北京邮电大学（沙河校区）地形图为例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2809918" cy="829945"/>
            </a:xfrm>
            <a:prstGeom prst="rect">
              <a:avLst/>
            </a:prstGeom>
            <a:noFill/>
          </p:spPr>
          <p:txBody>
            <a:bodyPr wrap="square" rtlCol="0">
              <a:noAutofit/>
            </a:bodyPr>
            <a:lstStyle/>
            <a:p>
              <a:r>
                <a:rPr lang="en-US" altLang="zh-CN" sz="2400" dirty="0">
                  <a:solidFill>
                    <a:schemeClr val="tx1"/>
                  </a:solidFill>
                  <a:latin typeface="微软雅黑" charset="0"/>
                  <a:ea typeface="微软雅黑" charset="0"/>
                  <a:cs typeface="微软雅黑" charset="0"/>
                  <a:sym typeface="思源黑体" panose="020B0500000000000000" pitchFamily="34" charset="-122"/>
                </a:rPr>
                <a:t>基站信号覆盖</a:t>
              </a:r>
              <a:r>
                <a:rPr lang="zh-CN" altLang="en-US" sz="2400" dirty="0">
                  <a:solidFill>
                    <a:schemeClr val="tx1"/>
                  </a:solidFill>
                  <a:latin typeface="微软雅黑" charset="0"/>
                  <a:ea typeface="微软雅黑" charset="0"/>
                  <a:cs typeface="微软雅黑" charset="0"/>
                  <a:sym typeface="思源黑体" panose="020B0500000000000000" pitchFamily="34" charset="-122"/>
                </a:rPr>
                <a:t>建模</a:t>
              </a:r>
              <a:endParaRPr lang="zh-CN" altLang="en-US" sz="1200" dirty="0">
                <a:solidFill>
                  <a:schemeClr val="bg1">
                    <a:lumMod val="50000"/>
                  </a:schemeClr>
                </a:solidFill>
                <a:latin typeface="微软雅黑" charset="0"/>
                <a:ea typeface="微软雅黑" charset="0"/>
                <a:cs typeface="微软雅黑" charset="0"/>
                <a:sym typeface="思源黑体" panose="020B0500000000000000" pitchFamily="34" charset="-122"/>
              </a:endParaRP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189" y="787416"/>
            <a:ext cx="11828026" cy="6072132"/>
          </a:xfrm>
          <a:prstGeom prst="rect">
            <a:avLst/>
          </a:prstGeom>
        </p:spPr>
        <p:txBody>
          <a:bodyPr wrap="square" rtlCol="0">
            <a:noAutofit/>
          </a:bodyPr>
          <a:lstStyle/>
          <a:p>
            <a:pPr algn="l"/>
            <a:r>
              <a:rPr lang="en-US" altLang="en-US" sz="2000" dirty="0">
                <a:solidFill>
                  <a:srgbClr val="0E00FF"/>
                </a:solidFill>
                <a:latin typeface="Consolas" panose="020B0609020204030204" charset="0"/>
                <a:ea typeface="Consolas" panose="020B0609020204030204" charset="0"/>
                <a:cs typeface="Consolas" panose="020B0609020204030204" charset="0"/>
              </a:rPr>
              <a:t>function </a:t>
            </a:r>
            <a:r>
              <a:rPr lang="en-US" altLang="en-US" sz="2000" dirty="0">
                <a:latin typeface="Consolas" panose="020B0609020204030204" charset="0"/>
                <a:ea typeface="Consolas" panose="020B0609020204030204" charset="0"/>
                <a:cs typeface="Consolas" panose="020B0609020204030204" charset="0"/>
              </a:rPr>
              <a:t>COST231_Walfisch_Ikegami_Model()</a:t>
            </a:r>
            <a:endParaRPr lang="zh-CN" altLang="en-US" sz="3600" dirty="0">
              <a:latin typeface="微软雅黑" charset="0"/>
              <a:ea typeface="微软雅黑" charset="0"/>
              <a:cs typeface="微软雅黑" charset="0"/>
            </a:endParaRPr>
          </a:p>
          <a:p>
            <a:pPr algn="l"/>
            <a:r>
              <a:rPr lang="en-US" altLang="en-US" sz="2000" dirty="0">
                <a:solidFill>
                  <a:srgbClr val="008013"/>
                </a:solidFill>
                <a:latin typeface="Consolas" panose="020B0609020204030204" charset="0"/>
                <a:ea typeface="Consolas" panose="020B0609020204030204" charset="0"/>
                <a:cs typeface="Consolas" panose="020B0609020204030204" charset="0"/>
              </a:rPr>
              <a:t>% COST231 Walfisch Ikegami</a:t>
            </a:r>
            <a:r>
              <a:rPr lang="zh-CN" altLang="en-US" sz="2000" dirty="0">
                <a:solidFill>
                  <a:srgbClr val="008013"/>
                </a:solidFill>
                <a:latin typeface="微软雅黑" charset="0"/>
                <a:ea typeface="Consolas" panose="020B0609020204030204"/>
                <a:cs typeface="Consolas" panose="020B0609020204030204"/>
              </a:rPr>
              <a:t>模型参数</a:t>
            </a:r>
            <a:endParaRPr lang="zh-CN" altLang="en-US" sz="3600" dirty="0">
              <a:latin typeface="微软雅黑" charset="0"/>
              <a:ea typeface="微软雅黑" charset="0"/>
              <a:cs typeface="微软雅黑" charset="0"/>
            </a:endParaRPr>
          </a:p>
          <a:p>
            <a:pPr algn="l"/>
            <a:r>
              <a:rPr lang="en-US" altLang="en-US" sz="2000" dirty="0" err="1">
                <a:latin typeface="Consolas" panose="020B0609020204030204" charset="0"/>
                <a:ea typeface="Consolas" panose="020B0609020204030204" charset="0"/>
                <a:cs typeface="Consolas" panose="020B0609020204030204" charset="0"/>
              </a:rPr>
              <a:t>freq</a:t>
            </a:r>
            <a:r>
              <a:rPr lang="en-US" altLang="en-US" sz="2000" dirty="0">
                <a:latin typeface="Consolas" panose="020B0609020204030204" charset="0"/>
                <a:ea typeface="Consolas" panose="020B0609020204030204" charset="0"/>
                <a:cs typeface="Consolas" panose="020B0609020204030204" charset="0"/>
              </a:rPr>
              <a:t> = </a:t>
            </a:r>
            <a:r>
              <a:rPr lang="en-US" altLang="en-US" sz="2000" dirty="0">
                <a:solidFill>
                  <a:schemeClr val="tx1"/>
                </a:solidFill>
                <a:latin typeface="Consolas" panose="020B0609020204030204" charset="0"/>
                <a:ea typeface="Consolas" panose="020B0609020204030204" charset="0"/>
                <a:cs typeface="Consolas" panose="020B0609020204030204" charset="0"/>
              </a:rPr>
              <a:t>2</a:t>
            </a:r>
            <a:r>
              <a:rPr lang="en-US" altLang="zh-CN" sz="2000" dirty="0">
                <a:solidFill>
                  <a:schemeClr val="tx1"/>
                </a:solidFill>
                <a:latin typeface="Consolas" panose="020B0609020204030204" charset="0"/>
                <a:ea typeface="Consolas" panose="020B0609020204030204" charset="0"/>
                <a:cs typeface="Consolas" panose="020B0609020204030204" charset="0"/>
              </a:rPr>
              <a:t>6</a:t>
            </a:r>
            <a:r>
              <a:rPr lang="en-US" altLang="en-US" sz="2000" dirty="0">
                <a:latin typeface="Consolas" panose="020B0609020204030204" charset="0"/>
                <a:ea typeface="Consolas" panose="020B0609020204030204" charset="0"/>
                <a:cs typeface="Consolas" panose="020B0609020204030204" charset="0"/>
              </a:rPr>
              <a:t>00000000; </a:t>
            </a:r>
            <a:r>
              <a:rPr lang="en-US" altLang="en-US" sz="2000" dirty="0">
                <a:solidFill>
                  <a:srgbClr val="008013"/>
                </a:solidFill>
                <a:latin typeface="Calibri" charset="0"/>
                <a:ea typeface="Consolas" panose="020B0609020204030204" charset="0"/>
                <a:cs typeface="微软雅黑" charset="0"/>
              </a:rPr>
              <a:t>% </a:t>
            </a:r>
            <a:r>
              <a:rPr lang="zh-CN" altLang="en-US" sz="2000" dirty="0">
                <a:solidFill>
                  <a:srgbClr val="008013"/>
                </a:solidFill>
                <a:latin typeface="微软雅黑" charset="0"/>
                <a:ea typeface="Consolas" panose="020B0609020204030204"/>
                <a:cs typeface="Consolas" panose="020B0609020204030204"/>
              </a:rPr>
              <a:t>信号频率</a:t>
            </a:r>
            <a:r>
              <a:rPr lang="en-US" altLang="en-US" sz="2000" dirty="0">
                <a:solidFill>
                  <a:srgbClr val="008013"/>
                </a:solidFill>
                <a:latin typeface="Consolas" panose="020B0609020204030204" charset="0"/>
                <a:ea typeface="Consolas" panose="020B0609020204030204" charset="0"/>
                <a:cs typeface="Consolas" panose="020B0609020204030204" charset="0"/>
              </a:rPr>
              <a:t>(Hz)</a:t>
            </a:r>
            <a:endParaRPr lang="zh-CN" altLang="en-US" sz="3600" dirty="0">
              <a:latin typeface="微软雅黑" charset="0"/>
              <a:ea typeface="微软雅黑" charset="0"/>
              <a:cs typeface="微软雅黑" charset="0"/>
            </a:endParaRPr>
          </a:p>
          <a:p>
            <a:pPr algn="l"/>
            <a:r>
              <a:rPr lang="en-US" altLang="en-US" sz="2000" dirty="0" err="1">
                <a:latin typeface="Consolas" panose="020B0609020204030204" charset="0"/>
                <a:ea typeface="Consolas" panose="020B0609020204030204" charset="0"/>
                <a:cs typeface="Consolas" panose="020B0609020204030204" charset="0"/>
              </a:rPr>
              <a:t>h_b</a:t>
            </a:r>
            <a:r>
              <a:rPr lang="en-US" altLang="en-US" sz="2000" dirty="0">
                <a:latin typeface="Consolas" panose="020B0609020204030204" charset="0"/>
                <a:ea typeface="Consolas" panose="020B0609020204030204" charset="0"/>
                <a:cs typeface="Consolas" panose="020B0609020204030204" charset="0"/>
              </a:rPr>
              <a:t> = 15.25; </a:t>
            </a:r>
            <a:r>
              <a:rPr lang="en-US" altLang="en-US" sz="2000" dirty="0">
                <a:solidFill>
                  <a:srgbClr val="008013"/>
                </a:solidFill>
                <a:latin typeface="Calibri" charset="0"/>
                <a:ea typeface="Consolas" panose="020B0609020204030204" charset="0"/>
                <a:cs typeface="微软雅黑" charset="0"/>
              </a:rPr>
              <a:t>% </a:t>
            </a:r>
            <a:r>
              <a:rPr lang="zh-CN" altLang="en-US" sz="2000" dirty="0">
                <a:solidFill>
                  <a:srgbClr val="008013"/>
                </a:solidFill>
                <a:latin typeface="微软雅黑" charset="0"/>
                <a:ea typeface="Consolas" panose="020B0609020204030204"/>
                <a:cs typeface="Consolas" panose="020B0609020204030204"/>
              </a:rPr>
              <a:t>基站天线有效高度</a:t>
            </a:r>
            <a:r>
              <a:rPr lang="en-US" altLang="en-US" sz="2000" dirty="0">
                <a:solidFill>
                  <a:srgbClr val="008013"/>
                </a:solidFill>
                <a:latin typeface="Consolas" panose="020B0609020204030204" charset="0"/>
                <a:ea typeface="Consolas" panose="020B0609020204030204" charset="0"/>
                <a:cs typeface="Consolas" panose="020B0609020204030204" charset="0"/>
              </a:rPr>
              <a:t>(m)</a:t>
            </a:r>
            <a:endParaRPr lang="zh-CN" altLang="en-US" sz="3600" dirty="0">
              <a:latin typeface="微软雅黑" charset="0"/>
              <a:ea typeface="微软雅黑" charset="0"/>
              <a:cs typeface="微软雅黑" charset="0"/>
            </a:endParaRPr>
          </a:p>
          <a:p>
            <a:pPr algn="l"/>
            <a:r>
              <a:rPr lang="en-US" altLang="en-US" sz="2000" dirty="0" err="1">
                <a:latin typeface="Consolas" panose="020B0609020204030204" charset="0"/>
                <a:ea typeface="Consolas" panose="020B0609020204030204" charset="0"/>
                <a:cs typeface="Consolas" panose="020B0609020204030204" charset="0"/>
              </a:rPr>
              <a:t>h_m</a:t>
            </a:r>
            <a:r>
              <a:rPr lang="en-US" altLang="en-US" sz="2000" dirty="0">
                <a:latin typeface="Consolas" panose="020B0609020204030204" charset="0"/>
                <a:ea typeface="Consolas" panose="020B0609020204030204" charset="0"/>
                <a:cs typeface="Consolas" panose="020B0609020204030204" charset="0"/>
              </a:rPr>
              <a:t> = 1.5; </a:t>
            </a:r>
            <a:r>
              <a:rPr lang="en-US" altLang="en-US" sz="2000" dirty="0">
                <a:solidFill>
                  <a:srgbClr val="008013"/>
                </a:solidFill>
                <a:latin typeface="Calibri" charset="0"/>
                <a:ea typeface="Consolas" panose="020B0609020204030204" charset="0"/>
                <a:cs typeface="微软雅黑" charset="0"/>
              </a:rPr>
              <a:t>% </a:t>
            </a:r>
            <a:r>
              <a:rPr lang="zh-CN" altLang="en-US" sz="2000" dirty="0">
                <a:solidFill>
                  <a:srgbClr val="008013"/>
                </a:solidFill>
                <a:latin typeface="微软雅黑" charset="0"/>
                <a:ea typeface="Consolas" panose="020B0609020204030204"/>
                <a:cs typeface="Consolas" panose="020B0609020204030204"/>
              </a:rPr>
              <a:t>移动台天线高度</a:t>
            </a:r>
            <a:r>
              <a:rPr lang="en-US" altLang="en-US" sz="2000" dirty="0">
                <a:solidFill>
                  <a:srgbClr val="008013"/>
                </a:solidFill>
                <a:latin typeface="Consolas" panose="020B0609020204030204" charset="0"/>
                <a:ea typeface="Consolas" panose="020B0609020204030204" charset="0"/>
                <a:cs typeface="Consolas" panose="020B0609020204030204" charset="0"/>
              </a:rPr>
              <a:t>(m)</a:t>
            </a:r>
            <a:endParaRPr lang="zh-CN" altLang="en-US" sz="3600" dirty="0">
              <a:latin typeface="微软雅黑" charset="0"/>
              <a:ea typeface="微软雅黑" charset="0"/>
              <a:cs typeface="微软雅黑" charset="0"/>
            </a:endParaRPr>
          </a:p>
          <a:p>
            <a:pPr algn="l"/>
            <a:r>
              <a:rPr lang="en-US" altLang="en-US" sz="2000" dirty="0" err="1">
                <a:latin typeface="Consolas" panose="020B0609020204030204" charset="0"/>
                <a:ea typeface="Consolas" panose="020B0609020204030204" charset="0"/>
                <a:cs typeface="Consolas" panose="020B0609020204030204" charset="0"/>
              </a:rPr>
              <a:t>h_av</a:t>
            </a:r>
            <a:r>
              <a:rPr lang="en-US" altLang="en-US" sz="2000" dirty="0">
                <a:latin typeface="Consolas" panose="020B0609020204030204" charset="0"/>
                <a:ea typeface="Consolas" panose="020B0609020204030204" charset="0"/>
                <a:cs typeface="Consolas" panose="020B0609020204030204" charset="0"/>
              </a:rPr>
              <a:t> = 10; </a:t>
            </a:r>
            <a:r>
              <a:rPr lang="en-US" altLang="en-US" sz="2000" dirty="0">
                <a:solidFill>
                  <a:srgbClr val="008013"/>
                </a:solidFill>
                <a:latin typeface="Calibri" charset="0"/>
                <a:ea typeface="Consolas" panose="020B0609020204030204" charset="0"/>
                <a:cs typeface="微软雅黑" charset="0"/>
              </a:rPr>
              <a:t>% </a:t>
            </a:r>
            <a:r>
              <a:rPr lang="zh-CN" altLang="en-US" sz="2000" dirty="0">
                <a:solidFill>
                  <a:srgbClr val="008013"/>
                </a:solidFill>
                <a:latin typeface="微软雅黑" charset="0"/>
                <a:ea typeface="Consolas" panose="020B0609020204030204"/>
                <a:cs typeface="Consolas" panose="020B0609020204030204"/>
              </a:rPr>
              <a:t>街道平均建筑物高度</a:t>
            </a:r>
            <a:r>
              <a:rPr lang="en-US" altLang="en-US" sz="2000" dirty="0">
                <a:solidFill>
                  <a:srgbClr val="008013"/>
                </a:solidFill>
                <a:latin typeface="Consolas" panose="020B0609020204030204" charset="0"/>
                <a:ea typeface="Consolas" panose="020B0609020204030204" charset="0"/>
                <a:cs typeface="Consolas" panose="020B0609020204030204" charset="0"/>
              </a:rPr>
              <a:t>(m)</a:t>
            </a:r>
            <a:endParaRPr lang="zh-CN" altLang="en-US" sz="3600" dirty="0">
              <a:latin typeface="微软雅黑" charset="0"/>
              <a:ea typeface="微软雅黑" charset="0"/>
              <a:cs typeface="微软雅黑" charset="0"/>
            </a:endParaRPr>
          </a:p>
          <a:p>
            <a:pPr algn="l"/>
            <a:r>
              <a:rPr lang="en-US" altLang="en-US" sz="2000" dirty="0" err="1">
                <a:latin typeface="Consolas" panose="020B0609020204030204" charset="0"/>
                <a:ea typeface="Consolas" panose="020B0609020204030204" charset="0"/>
                <a:cs typeface="Consolas" panose="020B0609020204030204" charset="0"/>
              </a:rPr>
              <a:t>w_av</a:t>
            </a:r>
            <a:r>
              <a:rPr lang="en-US" altLang="en-US" sz="2000" dirty="0">
                <a:latin typeface="Consolas" panose="020B0609020204030204" charset="0"/>
                <a:ea typeface="Consolas" panose="020B0609020204030204" charset="0"/>
                <a:cs typeface="Consolas" panose="020B0609020204030204" charset="0"/>
              </a:rPr>
              <a:t> = 10; </a:t>
            </a:r>
            <a:r>
              <a:rPr lang="en-US" altLang="en-US" sz="2000" dirty="0">
                <a:solidFill>
                  <a:srgbClr val="008013"/>
                </a:solidFill>
                <a:latin typeface="Calibri" charset="0"/>
                <a:ea typeface="Consolas" panose="020B0609020204030204" charset="0"/>
                <a:cs typeface="微软雅黑" charset="0"/>
              </a:rPr>
              <a:t>% </a:t>
            </a:r>
            <a:r>
              <a:rPr lang="zh-CN" altLang="en-US" sz="2000" dirty="0">
                <a:solidFill>
                  <a:srgbClr val="008013"/>
                </a:solidFill>
                <a:latin typeface="微软雅黑" charset="0"/>
                <a:ea typeface="Consolas" panose="020B0609020204030204"/>
                <a:cs typeface="Consolas" panose="020B0609020204030204"/>
              </a:rPr>
              <a:t>街道平均宽度</a:t>
            </a:r>
            <a:r>
              <a:rPr lang="en-US" altLang="en-US" sz="2000" dirty="0">
                <a:solidFill>
                  <a:srgbClr val="008013"/>
                </a:solidFill>
                <a:latin typeface="Consolas" panose="020B0609020204030204" charset="0"/>
                <a:ea typeface="Consolas" panose="020B0609020204030204" charset="0"/>
                <a:cs typeface="Consolas" panose="020B0609020204030204" charset="0"/>
              </a:rPr>
              <a:t>(m)</a:t>
            </a:r>
            <a:endParaRPr lang="zh-CN" altLang="en-US" sz="3600" dirty="0">
              <a:latin typeface="微软雅黑" charset="0"/>
              <a:ea typeface="微软雅黑" charset="0"/>
              <a:cs typeface="微软雅黑" charset="0"/>
            </a:endParaRPr>
          </a:p>
          <a:p>
            <a:pPr algn="l"/>
            <a:r>
              <a:rPr lang="en-US" altLang="en-US" sz="2000" dirty="0">
                <a:solidFill>
                  <a:srgbClr val="008013"/>
                </a:solidFill>
                <a:latin typeface="Consolas" panose="020B0609020204030204" charset="0"/>
                <a:ea typeface="Consolas" panose="020B0609020204030204" charset="0"/>
                <a:cs typeface="Consolas" panose="020B0609020204030204" charset="0"/>
              </a:rPr>
              <a:t>% </a:t>
            </a:r>
            <a:r>
              <a:rPr lang="zh-CN" altLang="en-US" sz="2000" dirty="0">
                <a:solidFill>
                  <a:srgbClr val="008013"/>
                </a:solidFill>
                <a:latin typeface="微软雅黑" charset="0"/>
                <a:ea typeface="Consolas" panose="020B0609020204030204"/>
                <a:cs typeface="Consolas" panose="020B0609020204030204"/>
              </a:rPr>
              <a:t>街道方向修正因子 </a:t>
            </a:r>
            <a:r>
              <a:rPr lang="en-US" altLang="en-US" sz="2000" dirty="0">
                <a:solidFill>
                  <a:srgbClr val="008013"/>
                </a:solidFill>
                <a:latin typeface="Consolas" panose="020B0609020204030204" charset="0"/>
                <a:ea typeface="Consolas" panose="020B0609020204030204" charset="0"/>
                <a:cs typeface="Consolas" panose="020B0609020204030204" charset="0"/>
              </a:rPr>
              <a:t>(0: </a:t>
            </a:r>
            <a:r>
              <a:rPr lang="zh-CN" altLang="en-US" sz="2000" dirty="0">
                <a:solidFill>
                  <a:srgbClr val="008013"/>
                </a:solidFill>
                <a:latin typeface="微软雅黑" charset="0"/>
                <a:ea typeface="Consolas" panose="020B0609020204030204"/>
                <a:cs typeface="Consolas" panose="020B0609020204030204"/>
              </a:rPr>
              <a:t>平行于街道方向</a:t>
            </a:r>
            <a:r>
              <a:rPr lang="en-US" altLang="en-US" sz="2000" dirty="0">
                <a:solidFill>
                  <a:srgbClr val="008013"/>
                </a:solidFill>
                <a:latin typeface="Consolas" panose="020B0609020204030204" charset="0"/>
                <a:ea typeface="Consolas" panose="020B0609020204030204" charset="0"/>
                <a:cs typeface="Consolas" panose="020B0609020204030204" charset="0"/>
              </a:rPr>
              <a:t>, 1: </a:t>
            </a:r>
            <a:r>
              <a:rPr lang="zh-CN" altLang="en-US" sz="2000" dirty="0">
                <a:solidFill>
                  <a:srgbClr val="008013"/>
                </a:solidFill>
                <a:latin typeface="微软雅黑" charset="0"/>
                <a:ea typeface="Consolas" panose="020B0609020204030204"/>
                <a:cs typeface="Consolas" panose="020B0609020204030204"/>
              </a:rPr>
              <a:t>垂直于街道方向</a:t>
            </a:r>
            <a:r>
              <a:rPr lang="en-US" altLang="en-US" sz="2000" dirty="0">
                <a:solidFill>
                  <a:srgbClr val="008013"/>
                </a:solidFill>
                <a:latin typeface="Consolas" panose="020B0609020204030204" charset="0"/>
                <a:ea typeface="Consolas" panose="020B0609020204030204" charset="0"/>
                <a:cs typeface="Consolas" panose="020B0609020204030204" charset="0"/>
              </a:rPr>
              <a:t>)</a:t>
            </a:r>
            <a:endParaRPr lang="zh-CN" altLang="en-US" sz="3600" dirty="0">
              <a:latin typeface="微软雅黑" charset="0"/>
              <a:ea typeface="微软雅黑" charset="0"/>
              <a:cs typeface="微软雅黑" charset="0"/>
            </a:endParaRPr>
          </a:p>
          <a:p>
            <a:pPr algn="l"/>
            <a:r>
              <a:rPr lang="en-US" altLang="en-US" sz="2000" dirty="0" err="1">
                <a:latin typeface="Consolas" panose="020B0609020204030204" charset="0"/>
                <a:ea typeface="Consolas" panose="020B0609020204030204" charset="0"/>
                <a:cs typeface="Consolas" panose="020B0609020204030204" charset="0"/>
              </a:rPr>
              <a:t>f_c</a:t>
            </a:r>
            <a:r>
              <a:rPr lang="en-US" altLang="en-US" sz="2000" dirty="0">
                <a:latin typeface="Consolas" panose="020B0609020204030204" charset="0"/>
                <a:ea typeface="Consolas" panose="020B0609020204030204" charset="0"/>
                <a:cs typeface="Consolas" panose="020B0609020204030204" charset="0"/>
              </a:rPr>
              <a:t> = 0; </a:t>
            </a:r>
            <a:r>
              <a:rPr lang="en-US" altLang="en-US" sz="2000" dirty="0">
                <a:solidFill>
                  <a:srgbClr val="008013"/>
                </a:solidFill>
                <a:latin typeface="Calibri" charset="0"/>
                <a:ea typeface="Consolas" panose="020B0609020204030204" charset="0"/>
                <a:cs typeface="微软雅黑" charset="0"/>
              </a:rPr>
              <a:t>% </a:t>
            </a:r>
            <a:r>
              <a:rPr lang="zh-CN" altLang="en-US" sz="2000" dirty="0">
                <a:solidFill>
                  <a:srgbClr val="008013"/>
                </a:solidFill>
                <a:latin typeface="微软雅黑" charset="0"/>
                <a:ea typeface="Consolas" panose="020B0609020204030204"/>
                <a:cs typeface="Consolas" panose="020B0609020204030204"/>
              </a:rPr>
              <a:t>街道方向修正因子</a:t>
            </a:r>
            <a:endParaRPr lang="zh-CN" altLang="en-US" sz="3600" dirty="0">
              <a:latin typeface="微软雅黑" charset="0"/>
              <a:ea typeface="微软雅黑" charset="0"/>
              <a:cs typeface="微软雅黑" charset="0"/>
            </a:endParaRPr>
          </a:p>
          <a:p>
            <a:pPr algn="l"/>
            <a:r>
              <a:rPr lang="en-US" altLang="en-US" sz="2000" dirty="0">
                <a:solidFill>
                  <a:srgbClr val="008013"/>
                </a:solidFill>
                <a:latin typeface="Consolas" panose="020B0609020204030204" charset="0"/>
                <a:ea typeface="Consolas" panose="020B0609020204030204" charset="0"/>
                <a:cs typeface="Consolas" panose="020B0609020204030204" charset="0"/>
              </a:rPr>
              <a:t>% </a:t>
            </a:r>
            <a:r>
              <a:rPr lang="zh-CN" altLang="en-US" sz="2000" dirty="0">
                <a:solidFill>
                  <a:srgbClr val="008013"/>
                </a:solidFill>
                <a:latin typeface="微软雅黑" charset="0"/>
                <a:ea typeface="Consolas" panose="020B0609020204030204"/>
                <a:cs typeface="Consolas" panose="020B0609020204030204"/>
              </a:rPr>
              <a:t>定义信号强度阈值</a:t>
            </a:r>
            <a:endParaRPr lang="zh-CN" altLang="en-US" sz="3600" dirty="0">
              <a:latin typeface="微软雅黑" charset="0"/>
              <a:ea typeface="微软雅黑" charset="0"/>
              <a:cs typeface="微软雅黑" charset="0"/>
            </a:endParaRPr>
          </a:p>
          <a:p>
            <a:pPr algn="l"/>
            <a:r>
              <a:rPr lang="en-US" altLang="en-US" sz="2000" dirty="0">
                <a:latin typeface="Consolas" panose="020B0609020204030204" charset="0"/>
                <a:ea typeface="Consolas" panose="020B0609020204030204" charset="0"/>
                <a:cs typeface="Consolas" panose="020B0609020204030204" charset="0"/>
              </a:rPr>
              <a:t>SIGNAL_GOOD = -90; </a:t>
            </a:r>
            <a:r>
              <a:rPr lang="en-US" altLang="en-US" sz="2000" dirty="0">
                <a:solidFill>
                  <a:srgbClr val="008013"/>
                </a:solidFill>
                <a:latin typeface="Calibri" charset="0"/>
                <a:ea typeface="Consolas" panose="020B0609020204030204" charset="0"/>
                <a:cs typeface="微软雅黑" charset="0"/>
              </a:rPr>
              <a:t>% </a:t>
            </a:r>
            <a:r>
              <a:rPr lang="zh-CN" altLang="en-US" sz="2000" dirty="0">
                <a:solidFill>
                  <a:srgbClr val="008013"/>
                </a:solidFill>
                <a:latin typeface="微软雅黑" charset="0"/>
                <a:ea typeface="Consolas" panose="020B0609020204030204"/>
                <a:cs typeface="Consolas" panose="020B0609020204030204"/>
              </a:rPr>
              <a:t>信号质量边界值</a:t>
            </a:r>
            <a:r>
              <a:rPr lang="en-US" altLang="en-US" sz="2000" dirty="0">
                <a:solidFill>
                  <a:srgbClr val="008013"/>
                </a:solidFill>
                <a:latin typeface="Consolas" panose="020B0609020204030204" charset="0"/>
                <a:ea typeface="Consolas" panose="020B0609020204030204" charset="0"/>
                <a:cs typeface="Consolas" panose="020B0609020204030204" charset="0"/>
              </a:rPr>
              <a:t>(dBm)</a:t>
            </a:r>
            <a:endParaRPr lang="zh-CN" altLang="en-US" sz="3600" dirty="0">
              <a:latin typeface="微软雅黑" charset="0"/>
              <a:ea typeface="微软雅黑" charset="0"/>
              <a:cs typeface="微软雅黑" charset="0"/>
            </a:endParaRPr>
          </a:p>
          <a:p>
            <a:pPr algn="l"/>
            <a:r>
              <a:rPr lang="en-US" altLang="en-US" sz="2000" dirty="0">
                <a:latin typeface="Consolas" panose="020B0609020204030204" charset="0"/>
                <a:ea typeface="Consolas" panose="020B0609020204030204" charset="0"/>
                <a:cs typeface="Consolas" panose="020B0609020204030204" charset="0"/>
              </a:rPr>
              <a:t>SIGNAL_POOR = -100; </a:t>
            </a:r>
            <a:r>
              <a:rPr lang="en-US" altLang="en-US" sz="2000" dirty="0">
                <a:solidFill>
                  <a:srgbClr val="008013"/>
                </a:solidFill>
                <a:latin typeface="Calibri" charset="0"/>
                <a:ea typeface="Consolas" panose="020B0609020204030204" charset="0"/>
                <a:cs typeface="微软雅黑" charset="0"/>
              </a:rPr>
              <a:t>% </a:t>
            </a:r>
            <a:r>
              <a:rPr lang="zh-CN" altLang="en-US" sz="2000" dirty="0">
                <a:solidFill>
                  <a:srgbClr val="008013"/>
                </a:solidFill>
                <a:latin typeface="微软雅黑" charset="0"/>
                <a:ea typeface="Consolas" panose="020B0609020204030204"/>
                <a:cs typeface="Consolas" panose="020B0609020204030204"/>
              </a:rPr>
              <a:t>信号接收极限值</a:t>
            </a:r>
            <a:r>
              <a:rPr lang="en-US" altLang="en-US" sz="2000" dirty="0">
                <a:solidFill>
                  <a:srgbClr val="008013"/>
                </a:solidFill>
                <a:latin typeface="Consolas" panose="020B0609020204030204" charset="0"/>
                <a:ea typeface="Consolas" panose="020B0609020204030204" charset="0"/>
                <a:cs typeface="Consolas" panose="020B0609020204030204" charset="0"/>
              </a:rPr>
              <a:t>(dBm)</a:t>
            </a:r>
            <a:endParaRPr lang="zh-CN" altLang="en-US" sz="3600" dirty="0">
              <a:latin typeface="微软雅黑" charset="0"/>
              <a:ea typeface="微软雅黑" charset="0"/>
              <a:cs typeface="微软雅黑" charset="0"/>
            </a:endParaRPr>
          </a:p>
          <a:p>
            <a:pPr algn="l"/>
            <a:r>
              <a:rPr lang="en-US" altLang="en-US" sz="2000" dirty="0">
                <a:solidFill>
                  <a:srgbClr val="008013"/>
                </a:solidFill>
                <a:latin typeface="Consolas" panose="020B0609020204030204" charset="0"/>
                <a:ea typeface="Consolas" panose="020B0609020204030204" charset="0"/>
                <a:cs typeface="Consolas" panose="020B0609020204030204" charset="0"/>
              </a:rPr>
              <a:t>% </a:t>
            </a:r>
            <a:r>
              <a:rPr lang="zh-CN" altLang="en-US" sz="2000" dirty="0">
                <a:solidFill>
                  <a:srgbClr val="008013"/>
                </a:solidFill>
                <a:latin typeface="微软雅黑" charset="0"/>
                <a:ea typeface="Consolas" panose="020B0609020204030204"/>
                <a:cs typeface="Consolas" panose="020B0609020204030204"/>
              </a:rPr>
              <a:t>参数有效性检查</a:t>
            </a:r>
            <a:endParaRPr lang="zh-CN" altLang="en-US" sz="3600" dirty="0">
              <a:latin typeface="微软雅黑" charset="0"/>
              <a:ea typeface="微软雅黑" charset="0"/>
              <a:cs typeface="微软雅黑" charset="0"/>
            </a:endParaRPr>
          </a:p>
          <a:p>
            <a:pPr algn="l"/>
            <a:r>
              <a:rPr lang="en-US" altLang="en-US" sz="2000" dirty="0">
                <a:solidFill>
                  <a:srgbClr val="0E00FF"/>
                </a:solidFill>
                <a:latin typeface="Consolas" panose="020B0609020204030204" charset="0"/>
                <a:ea typeface="Consolas" panose="020B0609020204030204" charset="0"/>
                <a:cs typeface="Consolas" panose="020B0609020204030204" charset="0"/>
              </a:rPr>
              <a:t>if </a:t>
            </a:r>
            <a:r>
              <a:rPr lang="en-US" altLang="en-US" sz="2000" dirty="0" err="1">
                <a:latin typeface="Consolas" panose="020B0609020204030204" charset="0"/>
                <a:ea typeface="Consolas" panose="020B0609020204030204" charset="0"/>
                <a:cs typeface="Consolas" panose="020B0609020204030204" charset="0"/>
              </a:rPr>
              <a:t>freq</a:t>
            </a:r>
            <a:r>
              <a:rPr lang="en-US" altLang="en-US" sz="2000" dirty="0">
                <a:latin typeface="Consolas" panose="020B0609020204030204" charset="0"/>
                <a:ea typeface="Consolas" panose="020B0609020204030204" charset="0"/>
                <a:cs typeface="Consolas" panose="020B0609020204030204" charset="0"/>
              </a:rPr>
              <a:t> &lt; 800e6 || </a:t>
            </a:r>
            <a:r>
              <a:rPr lang="en-US" altLang="en-US" sz="2000" dirty="0" err="1">
                <a:latin typeface="Consolas" panose="020B0609020204030204" charset="0"/>
                <a:ea typeface="Consolas" panose="020B0609020204030204" charset="0"/>
                <a:cs typeface="Consolas" panose="020B0609020204030204" charset="0"/>
              </a:rPr>
              <a:t>freq</a:t>
            </a:r>
            <a:r>
              <a:rPr lang="en-US" altLang="en-US" sz="2000" dirty="0">
                <a:latin typeface="Consolas" panose="020B0609020204030204" charset="0"/>
                <a:ea typeface="Consolas" panose="020B0609020204030204" charset="0"/>
                <a:cs typeface="Consolas" panose="020B0609020204030204" charset="0"/>
              </a:rPr>
              <a:t> &gt; 6e9</a:t>
            </a:r>
            <a:endParaRPr lang="zh-CN" altLang="en-US" sz="3600" dirty="0">
              <a:latin typeface="微软雅黑" charset="0"/>
              <a:ea typeface="微软雅黑" charset="0"/>
              <a:cs typeface="微软雅黑" charset="0"/>
            </a:endParaRPr>
          </a:p>
          <a:p>
            <a:pPr algn="l"/>
            <a:r>
              <a:rPr lang="en-US" altLang="en-US" sz="2000" dirty="0">
                <a:latin typeface="Consolas" panose="020B0609020204030204" charset="0"/>
                <a:ea typeface="Consolas" panose="020B0609020204030204" charset="0"/>
                <a:cs typeface="Consolas" panose="020B0609020204030204" charset="0"/>
              </a:rPr>
              <a:t>error(</a:t>
            </a:r>
            <a:r>
              <a:rPr lang="en-US" altLang="en-US" sz="2000" dirty="0">
                <a:solidFill>
                  <a:srgbClr val="A709F5"/>
                </a:solidFill>
                <a:latin typeface="Calibri" charset="0"/>
                <a:ea typeface="Consolas" panose="020B0609020204030204" charset="0"/>
                <a:cs typeface="微软雅黑" charset="0"/>
              </a:rPr>
              <a:t>'</a:t>
            </a:r>
            <a:r>
              <a:rPr lang="zh-CN" altLang="en-US" sz="2000" dirty="0">
                <a:solidFill>
                  <a:srgbClr val="A709F5"/>
                </a:solidFill>
                <a:latin typeface="微软雅黑" charset="0"/>
                <a:ea typeface="Consolas" panose="020B0609020204030204"/>
                <a:cs typeface="Consolas" panose="020B0609020204030204"/>
              </a:rPr>
              <a:t>频率必须在</a:t>
            </a:r>
            <a:r>
              <a:rPr lang="en-US" altLang="en-US" sz="2000" dirty="0">
                <a:solidFill>
                  <a:srgbClr val="A709F5"/>
                </a:solidFill>
                <a:latin typeface="Consolas" panose="020B0609020204030204" charset="0"/>
                <a:ea typeface="Consolas" panose="020B0609020204030204" charset="0"/>
                <a:cs typeface="Consolas" panose="020B0609020204030204" charset="0"/>
              </a:rPr>
              <a:t>800MHz</a:t>
            </a:r>
            <a:r>
              <a:rPr lang="zh-CN" altLang="en-US" sz="2000" dirty="0">
                <a:solidFill>
                  <a:srgbClr val="A709F5"/>
                </a:solidFill>
                <a:latin typeface="微软雅黑" charset="0"/>
                <a:ea typeface="Consolas" panose="020B0609020204030204"/>
                <a:cs typeface="Consolas" panose="020B0609020204030204"/>
              </a:rPr>
              <a:t>到</a:t>
            </a:r>
            <a:r>
              <a:rPr lang="en-US" altLang="en-US" sz="2000" dirty="0">
                <a:solidFill>
                  <a:srgbClr val="A709F5"/>
                </a:solidFill>
                <a:latin typeface="Consolas" panose="020B0609020204030204" charset="0"/>
                <a:ea typeface="Consolas" panose="020B0609020204030204" charset="0"/>
                <a:cs typeface="Consolas" panose="020B0609020204030204" charset="0"/>
              </a:rPr>
              <a:t>6GHz</a:t>
            </a:r>
            <a:r>
              <a:rPr lang="zh-CN" altLang="en-US" sz="2000" dirty="0">
                <a:solidFill>
                  <a:srgbClr val="A709F5"/>
                </a:solidFill>
                <a:latin typeface="微软雅黑" charset="0"/>
                <a:ea typeface="Consolas" panose="020B0609020204030204"/>
                <a:cs typeface="Consolas" panose="020B0609020204030204"/>
              </a:rPr>
              <a:t>之间</a:t>
            </a:r>
            <a:r>
              <a:rPr lang="en-US" altLang="en-US" sz="2000" dirty="0">
                <a:solidFill>
                  <a:srgbClr val="A709F5"/>
                </a:solidFill>
                <a:latin typeface="Consolas" panose="020B0609020204030204" charset="0"/>
                <a:ea typeface="Consolas" panose="020B0609020204030204" charset="0"/>
                <a:cs typeface="Consolas" panose="020B0609020204030204" charset="0"/>
              </a:rPr>
              <a:t>'</a:t>
            </a:r>
            <a:r>
              <a:rPr lang="en-US" altLang="en-US" sz="2000" dirty="0">
                <a:latin typeface="Consolas" panose="020B0609020204030204" charset="0"/>
                <a:ea typeface="Consolas" panose="020B0609020204030204" charset="0"/>
                <a:cs typeface="Consolas" panose="020B0609020204030204" charset="0"/>
              </a:rPr>
              <a:t>);</a:t>
            </a:r>
            <a:endParaRPr lang="zh-CN" altLang="en-US" sz="3600" dirty="0">
              <a:latin typeface="微软雅黑" charset="0"/>
              <a:ea typeface="微软雅黑" charset="0"/>
              <a:cs typeface="微软雅黑" charset="0"/>
            </a:endParaRPr>
          </a:p>
          <a:p>
            <a:pPr algn="l"/>
            <a:r>
              <a:rPr lang="en-US" altLang="en-US" sz="2000" dirty="0">
                <a:solidFill>
                  <a:srgbClr val="0E00FF"/>
                </a:solidFill>
                <a:latin typeface="Consolas" panose="020B0609020204030204" charset="0"/>
                <a:ea typeface="Consolas" panose="020B0609020204030204" charset="0"/>
                <a:cs typeface="Consolas" panose="020B0609020204030204" charset="0"/>
              </a:rPr>
              <a:t>end</a:t>
            </a:r>
            <a:endParaRPr lang="zh-CN" altLang="en-US" sz="3600" dirty="0">
              <a:latin typeface="微软雅黑" charset="0"/>
              <a:ea typeface="微软雅黑" charset="0"/>
              <a:cs typeface="微软雅黑"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2809918" cy="829945"/>
            </a:xfrm>
            <a:prstGeom prst="rect">
              <a:avLst/>
            </a:prstGeom>
            <a:noFill/>
          </p:spPr>
          <p:txBody>
            <a:bodyPr wrap="square" rtlCol="0">
              <a:noAutofit/>
            </a:bodyPr>
            <a:lstStyle/>
            <a:p>
              <a:r>
                <a:rPr lang="en-US" altLang="zh-CN" sz="2400" dirty="0">
                  <a:solidFill>
                    <a:schemeClr val="tx1"/>
                  </a:solidFill>
                  <a:latin typeface="微软雅黑" charset="0"/>
                  <a:ea typeface="微软雅黑" charset="0"/>
                  <a:cs typeface="微软雅黑" charset="0"/>
                  <a:sym typeface="思源黑体" panose="020B0500000000000000" pitchFamily="34" charset="-122"/>
                </a:rPr>
                <a:t>基站信号覆盖</a:t>
              </a:r>
              <a:r>
                <a:rPr lang="zh-CN" altLang="en-US" sz="2400" dirty="0">
                  <a:solidFill>
                    <a:schemeClr val="tx1"/>
                  </a:solidFill>
                  <a:latin typeface="微软雅黑" charset="0"/>
                  <a:ea typeface="微软雅黑" charset="0"/>
                  <a:cs typeface="微软雅黑" charset="0"/>
                  <a:sym typeface="思源黑体" panose="020B0500000000000000" pitchFamily="34" charset="-122"/>
                </a:rPr>
                <a:t>建模</a:t>
              </a:r>
              <a:endParaRPr lang="zh-CN" altLang="en-US" sz="1200" dirty="0">
                <a:solidFill>
                  <a:schemeClr val="bg1">
                    <a:lumMod val="50000"/>
                  </a:schemeClr>
                </a:solidFill>
                <a:latin typeface="微软雅黑" charset="0"/>
                <a:ea typeface="微软雅黑" charset="0"/>
                <a:cs typeface="微软雅黑" charset="0"/>
                <a:sym typeface="思源黑体" panose="020B0500000000000000" pitchFamily="34" charset="-122"/>
              </a:endParaRP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189" y="787416"/>
            <a:ext cx="12864316" cy="6284912"/>
          </a:xfrm>
          <a:prstGeom prst="rect">
            <a:avLst/>
          </a:prstGeom>
        </p:spPr>
        <p:txBody>
          <a:bodyPr wrap="square" rtlCol="0">
            <a:noAutofit/>
          </a:bodyPr>
          <a:lstStyle/>
          <a:p>
            <a:pPr algn="l"/>
            <a:r>
              <a:rPr lang="en-US" altLang="en-US" sz="2000">
                <a:solidFill>
                  <a:srgbClr val="008013"/>
                </a:solidFill>
                <a:latin typeface="Consolas" panose="020B0609020204030204" charset="0"/>
                <a:ea typeface="Consolas" panose="020B0609020204030204" charset="0"/>
                <a:cs typeface="Consolas" panose="020B0609020204030204" charset="0"/>
              </a:rPr>
              <a:t>% </a:t>
            </a:r>
            <a:r>
              <a:rPr lang="zh-CN" altLang="en-US" sz="2000">
                <a:solidFill>
                  <a:srgbClr val="008013"/>
                </a:solidFill>
                <a:latin typeface="微软雅黑" charset="0"/>
                <a:ea typeface="Consolas" panose="020B0609020204030204"/>
                <a:cs typeface="Consolas" panose="020B0609020204030204"/>
              </a:rPr>
              <a:t>计算模型参数</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lambda = 3e8 / freq;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信号波长</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h_r = h_av * (1 - exp(-w_av/(2*h_av)));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有效反射点高度</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h_b_eff = h_b - h_r;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基站天线有效高度修正</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h_m_eff = h_m - h_r;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移动台天线有效高度修正</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A_h = 5 * log10(h_av / h_r);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建筑物高度修正因子</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A_w = 5 * log10(w_av / 20);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街道宽度修正因子</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A_f = 10 * f_c;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街道方向修正因子</a:t>
            </a:r>
            <a:endParaRPr lang="zh-CN" altLang="en-US" sz="36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rPr>
              <a:t>% </a:t>
            </a:r>
            <a:r>
              <a:rPr lang="zh-CN" altLang="en-US" sz="2000">
                <a:solidFill>
                  <a:srgbClr val="008013"/>
                </a:solidFill>
                <a:latin typeface="微软雅黑" charset="0"/>
                <a:ea typeface="Consolas" panose="020B0609020204030204"/>
                <a:cs typeface="Consolas" panose="020B0609020204030204"/>
              </a:rPr>
              <a:t>计算路径损耗</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d = linspace(max(0.1, lambda), 5000, 100);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基站与移动台之间的距离</a:t>
            </a:r>
            <a:r>
              <a:rPr lang="en-US" altLang="en-US" sz="2000">
                <a:solidFill>
                  <a:srgbClr val="008013"/>
                </a:solidFill>
                <a:latin typeface="Consolas" panose="020B0609020204030204" charset="0"/>
                <a:ea typeface="Consolas" panose="020B0609020204030204" charset="0"/>
                <a:cs typeface="Consolas" panose="020B0609020204030204" charset="0"/>
              </a:rPr>
              <a:t>(m)</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PL = zeros(size(d));</a:t>
            </a:r>
            <a:endParaRPr lang="zh-CN" altLang="en-US" sz="36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rPr>
              <a:t>for </a:t>
            </a:r>
            <a:r>
              <a:rPr lang="en-US" altLang="en-US" sz="2000">
                <a:latin typeface="Consolas" panose="020B0609020204030204" charset="0"/>
                <a:ea typeface="Consolas" panose="020B0609020204030204" charset="0"/>
                <a:cs typeface="Consolas" panose="020B0609020204030204" charset="0"/>
              </a:rPr>
              <a:t>i = 1:length(d)</a:t>
            </a:r>
            <a:endParaRPr lang="zh-CN" altLang="en-US" sz="36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rPr>
              <a:t>if </a:t>
            </a:r>
            <a:r>
              <a:rPr lang="en-US" altLang="en-US" sz="2000">
                <a:latin typeface="Consolas" panose="020B0609020204030204" charset="0"/>
                <a:ea typeface="Consolas" panose="020B0609020204030204" charset="0"/>
                <a:cs typeface="Consolas" panose="020B0609020204030204" charset="0"/>
              </a:rPr>
              <a:t>d(i) &gt;= 20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确保距离大于最小有效距离</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PL(i) = 46.3 + 33.9 * log10(freq / 1e9) - 13.82 * log10(h_b) </a:t>
            </a:r>
            <a:r>
              <a:rPr lang="en-US" altLang="en-US" sz="2000">
                <a:solidFill>
                  <a:srgbClr val="0E00FF"/>
                </a:solidFill>
                <a:latin typeface="Calibri" charset="0"/>
                <a:ea typeface="Consolas" panose="020B0609020204030204" charset="0"/>
                <a:cs typeface="微软雅黑" charset="0"/>
              </a:rPr>
              <a:t>...</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 A_h - A_w - A_f + (44.9 - 6.55 * log10(h_b)) * log10(d(i) / 1000);</a:t>
            </a:r>
            <a:endParaRPr lang="zh-CN" altLang="en-US" sz="36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rPr>
              <a:t>else</a:t>
            </a:r>
            <a:endParaRPr lang="zh-CN" altLang="en-US" sz="36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PL(i) = NaN;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对于无效距离返回</a:t>
            </a:r>
            <a:r>
              <a:rPr lang="en-US" altLang="en-US" sz="2000">
                <a:solidFill>
                  <a:srgbClr val="008013"/>
                </a:solidFill>
                <a:latin typeface="Consolas" panose="020B0609020204030204" charset="0"/>
                <a:ea typeface="Consolas" panose="020B0609020204030204" charset="0"/>
                <a:cs typeface="Consolas" panose="020B0609020204030204" charset="0"/>
              </a:rPr>
              <a:t>NaN</a:t>
            </a:r>
            <a:endParaRPr lang="zh-CN" altLang="en-US" sz="36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rPr>
              <a:t>end</a:t>
            </a:r>
            <a:endParaRPr lang="zh-CN" altLang="en-US" sz="36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rPr>
              <a:t>end</a:t>
            </a:r>
            <a:endParaRPr lang="zh-CN" altLang="en-US">
              <a:latin typeface="微软雅黑" charset="0"/>
              <a:ea typeface="微软雅黑" charset="0"/>
              <a:cs typeface="微软雅黑"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2809918" cy="829945"/>
            </a:xfrm>
            <a:prstGeom prst="rect">
              <a:avLst/>
            </a:prstGeom>
            <a:noFill/>
          </p:spPr>
          <p:txBody>
            <a:bodyPr wrap="square" rtlCol="0">
              <a:noAutofit/>
            </a:bodyPr>
            <a:lstStyle/>
            <a:p>
              <a:r>
                <a:rPr lang="en-US" altLang="zh-CN" sz="2400" dirty="0">
                  <a:solidFill>
                    <a:schemeClr val="tx1"/>
                  </a:solidFill>
                  <a:latin typeface="微软雅黑" charset="0"/>
                  <a:ea typeface="微软雅黑" charset="0"/>
                  <a:cs typeface="微软雅黑" charset="0"/>
                  <a:sym typeface="思源黑体" panose="020B0500000000000000" pitchFamily="34" charset="-122"/>
                </a:rPr>
                <a:t>基站信号覆盖</a:t>
              </a:r>
              <a:r>
                <a:rPr lang="zh-CN" altLang="en-US" sz="2400" dirty="0">
                  <a:solidFill>
                    <a:schemeClr val="tx1"/>
                  </a:solidFill>
                  <a:latin typeface="微软雅黑" charset="0"/>
                  <a:ea typeface="微软雅黑" charset="0"/>
                  <a:cs typeface="微软雅黑" charset="0"/>
                  <a:sym typeface="思源黑体" panose="020B0500000000000000" pitchFamily="34" charset="-122"/>
                </a:rPr>
                <a:t>建模</a:t>
              </a:r>
              <a:endParaRPr lang="zh-CN" altLang="en-US" sz="1200" dirty="0">
                <a:solidFill>
                  <a:schemeClr val="bg1">
                    <a:lumMod val="50000"/>
                  </a:schemeClr>
                </a:solidFill>
                <a:latin typeface="微软雅黑" charset="0"/>
                <a:ea typeface="微软雅黑" charset="0"/>
                <a:cs typeface="微软雅黑" charset="0"/>
                <a:sym typeface="思源黑体" panose="020B0500000000000000" pitchFamily="34" charset="-122"/>
              </a:endParaRP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189" y="1120854"/>
            <a:ext cx="12864316" cy="5395226"/>
          </a:xfrm>
          <a:prstGeom prst="rect">
            <a:avLst/>
          </a:prstGeom>
        </p:spPr>
        <p:txBody>
          <a:bodyPr wrap="square" rtlCol="0">
            <a:noAutofit/>
          </a:bodyPr>
          <a:lstStyle/>
          <a:p>
            <a:pPr algn="l"/>
            <a:r>
              <a:rPr lang="en-US" altLang="en-US" sz="2000">
                <a:solidFill>
                  <a:srgbClr val="008013"/>
                </a:solidFill>
                <a:latin typeface="Consolas" panose="020B0609020204030204" charset="0"/>
                <a:ea typeface="Consolas" panose="020B0609020204030204" charset="0"/>
                <a:cs typeface="Consolas" panose="020B0609020204030204" charset="0"/>
              </a:rPr>
              <a:t>% </a:t>
            </a:r>
            <a:r>
              <a:rPr lang="zh-CN" altLang="en-US" sz="2000">
                <a:solidFill>
                  <a:srgbClr val="008013"/>
                </a:solidFill>
                <a:latin typeface="微软雅黑" charset="0"/>
                <a:ea typeface="Consolas" panose="020B0609020204030204"/>
                <a:cs typeface="Consolas" panose="020B0609020204030204"/>
              </a:rPr>
              <a:t>信号强度计算</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P_t = 36;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发射功率</a:t>
            </a:r>
            <a:r>
              <a:rPr lang="en-US" altLang="en-US" sz="2000">
                <a:solidFill>
                  <a:srgbClr val="008013"/>
                </a:solidFill>
                <a:latin typeface="Consolas" panose="020B0609020204030204" charset="0"/>
                <a:ea typeface="Consolas" panose="020B0609020204030204" charset="0"/>
                <a:cs typeface="Consolas" panose="020B0609020204030204" charset="0"/>
              </a:rPr>
              <a:t>(dBm)</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P_r = P_t - PL;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接收功率</a:t>
            </a:r>
            <a:r>
              <a:rPr lang="en-US" altLang="en-US" sz="2000">
                <a:solidFill>
                  <a:srgbClr val="008013"/>
                </a:solidFill>
                <a:latin typeface="Consolas" panose="020B0609020204030204" charset="0"/>
                <a:ea typeface="Consolas" panose="020B0609020204030204" charset="0"/>
                <a:cs typeface="Consolas" panose="020B0609020204030204" charset="0"/>
              </a:rPr>
              <a:t>(dBm)</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rPr>
              <a:t>% 3D</a:t>
            </a:r>
            <a:r>
              <a:rPr lang="zh-CN" altLang="en-US" sz="2000">
                <a:solidFill>
                  <a:srgbClr val="008013"/>
                </a:solidFill>
                <a:latin typeface="微软雅黑" charset="0"/>
                <a:ea typeface="Consolas" panose="020B0609020204030204"/>
                <a:cs typeface="Consolas" panose="020B0609020204030204"/>
              </a:rPr>
              <a:t>可视化</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[D, Theta] = meshgrid(d, linspace(0, 2*pi, 100));</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X = D .* cos(Theta);</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Y = D .* sin(Theta);</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Z = repmat(P_r, length(Theta), 1);</a:t>
            </a:r>
            <a:endParaRPr lang="zh-CN" altLang="en-US" sz="2000">
              <a:latin typeface="微软雅黑" charset="0"/>
              <a:ea typeface="微软雅黑" charset="0"/>
              <a:cs typeface="微软雅黑" charset="0"/>
            </a:endParaRPr>
          </a:p>
          <a:p>
            <a:pPr algn="l"/>
            <a:endParaRPr lang="zh-CN" altLang="en-US" sz="2000">
              <a:latin typeface="微软雅黑" charset="0"/>
              <a:ea typeface="微软雅黑" charset="0"/>
              <a:cs typeface="微软雅黑" charset="0"/>
            </a:endParaRPr>
          </a:p>
        </p:txBody>
      </p:sp>
      <p:sp>
        <p:nvSpPr>
          <p:cNvPr id="9" name="文本框 8"/>
          <p:cNvSpPr txBox="1"/>
          <p:nvPr userDrawn="1"/>
        </p:nvSpPr>
        <p:spPr>
          <a:xfrm>
            <a:off x="367070" y="4123260"/>
            <a:ext cx="6734719" cy="969163"/>
          </a:xfrm>
          <a:prstGeom prst="rect">
            <a:avLst/>
          </a:prstGeom>
        </p:spPr>
        <p:txBody>
          <a:bodyPr wrap="square" rtlCol="0">
            <a:noAutofit/>
          </a:bodyPr>
          <a:lstStyle/>
          <a:p>
            <a:pPr algn="l"/>
            <a:r>
              <a:rPr lang="zh-CN" altLang="en-US">
                <a:solidFill>
                  <a:srgbClr val="FF0000"/>
                </a:solidFill>
                <a:latin typeface="微软雅黑" charset="0"/>
                <a:ea typeface="微软雅黑" charset="0"/>
                <a:cs typeface="微软雅黑" charset="0"/>
              </a:rPr>
              <a:t>由以上建模可知，当信号频率为</a:t>
            </a:r>
            <a:r>
              <a:rPr lang="en-US" altLang="zh-CN">
                <a:solidFill>
                  <a:srgbClr val="FF0000"/>
                </a:solidFill>
                <a:latin typeface="微软雅黑" charset="0"/>
                <a:ea typeface="微软雅黑" charset="0"/>
                <a:cs typeface="微软雅黑" charset="0"/>
              </a:rPr>
              <a:t>2.6GHz</a:t>
            </a:r>
            <a:r>
              <a:rPr lang="zh-CN" altLang="en-US">
                <a:solidFill>
                  <a:srgbClr val="FF0000"/>
                </a:solidFill>
                <a:latin typeface="微软雅黑" charset="0"/>
                <a:ea typeface="微软雅黑" charset="0"/>
                <a:cs typeface="微软雅黑" charset="0"/>
              </a:rPr>
              <a:t>时，覆盖有效半径在</a:t>
            </a:r>
            <a:r>
              <a:rPr lang="en-US" altLang="zh-CN">
                <a:solidFill>
                  <a:srgbClr val="FF0000"/>
                </a:solidFill>
                <a:latin typeface="微软雅黑" charset="0"/>
                <a:ea typeface="微软雅黑" charset="0"/>
                <a:cs typeface="微软雅黑" charset="0"/>
              </a:rPr>
              <a:t>1100m</a:t>
            </a:r>
            <a:r>
              <a:rPr lang="zh-CN" altLang="en-US">
                <a:solidFill>
                  <a:srgbClr val="FF0000"/>
                </a:solidFill>
                <a:latin typeface="微软雅黑" charset="0"/>
                <a:ea typeface="微软雅黑" charset="0"/>
                <a:cs typeface="微软雅黑" charset="0"/>
              </a:rPr>
              <a:t>左右，以下以此为信号覆盖范围进行分析</a:t>
            </a:r>
          </a:p>
        </p:txBody>
      </p:sp>
      <p:pic>
        <p:nvPicPr>
          <p:cNvPr id="7" name="图片 6" descr="post_object_image_2294770355"/>
          <p:cNvPicPr>
            <a:picLocks noChangeAspect="1"/>
          </p:cNvPicPr>
          <p:nvPr/>
        </p:nvPicPr>
        <p:blipFill>
          <a:blip r:embed="rId2"/>
          <a:stretch>
            <a:fillRect/>
          </a:stretch>
        </p:blipFill>
        <p:spPr>
          <a:xfrm>
            <a:off x="7388225" y="351367"/>
            <a:ext cx="4806950" cy="40513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蒙特卡罗法对北邮海淀校区范围内的基站进行模拟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060" y="791006"/>
            <a:ext cx="12864316" cy="6068638"/>
          </a:xfrm>
          <a:prstGeom prst="rect">
            <a:avLst/>
          </a:prstGeom>
        </p:spPr>
        <p:txBody>
          <a:bodyPr wrap="square" rtlCol="0">
            <a:noAutofit/>
          </a:bodyPr>
          <a:lstStyle/>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function </a:t>
            </a:r>
            <a:r>
              <a:rPr lang="en-US" altLang="en-US" sz="2000">
                <a:latin typeface="Consolas" panose="020B0609020204030204" charset="0"/>
                <a:ea typeface="Consolas" panose="020B0609020204030204" charset="0"/>
                <a:cs typeface="Consolas" panose="020B0609020204030204" charset="0"/>
                <a:sym typeface="+mn-ea"/>
              </a:rPr>
              <a:t>[best_coverage_ratio, best_coordinates] = coverage_simulation(a, b, n, r, num_trials)</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计算给定区域内</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n</a:t>
            </a:r>
            <a:r>
              <a:rPr lang="zh-CN" altLang="en-US" sz="2000">
                <a:solidFill>
                  <a:srgbClr val="008013"/>
                </a:solidFill>
                <a:latin typeface="微软雅黑" charset="0"/>
                <a:ea typeface="Consolas" panose="020B0609020204030204"/>
                <a:cs typeface="Consolas" panose="020B0609020204030204"/>
                <a:sym typeface="+mn-ea"/>
              </a:rPr>
              <a:t>个点的信号覆盖率，并记录最佳覆盖方案</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输入参数</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 </a:t>
            </a:r>
            <a:r>
              <a:rPr lang="zh-CN" altLang="en-US" sz="2000">
                <a:solidFill>
                  <a:srgbClr val="008013"/>
                </a:solidFill>
                <a:latin typeface="微软雅黑" charset="0"/>
                <a:ea typeface="Consolas" panose="020B0609020204030204"/>
                <a:cs typeface="Consolas" panose="020B0609020204030204"/>
                <a:sym typeface="+mn-ea"/>
              </a:rPr>
              <a:t>区域长度</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b: </a:t>
            </a:r>
            <a:r>
              <a:rPr lang="zh-CN" altLang="en-US" sz="2000">
                <a:solidFill>
                  <a:srgbClr val="008013"/>
                </a:solidFill>
                <a:latin typeface="微软雅黑" charset="0"/>
                <a:ea typeface="Consolas" panose="020B0609020204030204"/>
                <a:cs typeface="Consolas" panose="020B0609020204030204"/>
                <a:sym typeface="+mn-ea"/>
              </a:rPr>
              <a:t>区域宽度</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n: </a:t>
            </a:r>
            <a:r>
              <a:rPr lang="zh-CN" altLang="en-US" sz="2000">
                <a:solidFill>
                  <a:srgbClr val="008013"/>
                </a:solidFill>
                <a:latin typeface="微软雅黑" charset="0"/>
                <a:ea typeface="Consolas" panose="020B0609020204030204"/>
                <a:cs typeface="Consolas" panose="020B0609020204030204"/>
                <a:sym typeface="+mn-ea"/>
              </a:rPr>
              <a:t>点的数量</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r: </a:t>
            </a:r>
            <a:r>
              <a:rPr lang="zh-CN" altLang="en-US" sz="2000">
                <a:solidFill>
                  <a:srgbClr val="008013"/>
                </a:solidFill>
                <a:latin typeface="微软雅黑" charset="0"/>
                <a:ea typeface="Consolas" panose="020B0609020204030204"/>
                <a:cs typeface="Consolas" panose="020B0609020204030204"/>
                <a:sym typeface="+mn-ea"/>
              </a:rPr>
              <a:t>信号覆盖半径</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num_trials: </a:t>
            </a:r>
            <a:r>
              <a:rPr lang="zh-CN" altLang="en-US" sz="2000">
                <a:solidFill>
                  <a:srgbClr val="008013"/>
                </a:solidFill>
                <a:latin typeface="微软雅黑" charset="0"/>
                <a:ea typeface="Consolas" panose="020B0609020204030204"/>
                <a:cs typeface="Consolas" panose="020B0609020204030204"/>
                <a:sym typeface="+mn-ea"/>
              </a:rPr>
              <a:t>蒙特卡罗模拟次数</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输出参数</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best_coverage_ratio: </a:t>
            </a:r>
            <a:r>
              <a:rPr lang="zh-CN" altLang="en-US" sz="2000">
                <a:solidFill>
                  <a:srgbClr val="008013"/>
                </a:solidFill>
                <a:latin typeface="微软雅黑" charset="0"/>
                <a:ea typeface="Consolas" panose="020B0609020204030204"/>
                <a:cs typeface="Consolas" panose="020B0609020204030204"/>
                <a:sym typeface="+mn-ea"/>
              </a:rPr>
              <a:t>最佳覆盖率</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best_coordinates: </a:t>
            </a:r>
            <a:r>
              <a:rPr lang="zh-CN" altLang="en-US" sz="2000">
                <a:solidFill>
                  <a:srgbClr val="008013"/>
                </a:solidFill>
                <a:latin typeface="微软雅黑" charset="0"/>
                <a:ea typeface="Consolas" panose="020B0609020204030204"/>
                <a:cs typeface="Consolas" panose="020B0609020204030204"/>
                <a:sym typeface="+mn-ea"/>
              </a:rPr>
              <a:t>最佳覆盖方案中的点坐标 </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[x, y]</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初始化最佳覆盖率和对应的坐标</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best_coverage_ratio = 0;</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best_coordinates = zeros(n, 2);</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best_covered_grid = [];</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best_X = [];</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best_Y = [];</a:t>
            </a:r>
            <a:endParaRPr lang="zh-CN" altLang="en-US" sz="2000">
              <a:latin typeface="微软雅黑" charset="0"/>
              <a:ea typeface="微软雅黑" charset="0"/>
              <a:cs typeface="微软雅黑"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蒙特卡罗法对北邮海淀校区范围内的基站进行模拟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0" y="808704"/>
            <a:ext cx="12864316" cy="10678415"/>
          </a:xfrm>
          <a:prstGeom prst="rect">
            <a:avLst/>
          </a:prstGeom>
        </p:spPr>
        <p:txBody>
          <a:bodyPr wrap="square" rtlCol="0">
            <a:noAutofit/>
          </a:bodyPr>
          <a:lstStyle/>
          <a:p>
            <a:pPr algn="l"/>
            <a:r>
              <a:rPr lang="en-US" altLang="en-US">
                <a:solidFill>
                  <a:srgbClr val="008013"/>
                </a:solidFill>
                <a:latin typeface="Consolas" panose="020B0609020204030204" charset="0"/>
                <a:ea typeface="Consolas" panose="020B0609020204030204" charset="0"/>
                <a:cs typeface="Consolas" panose="020B0609020204030204" charset="0"/>
              </a:rPr>
              <a:t>% </a:t>
            </a:r>
            <a:r>
              <a:rPr lang="zh-CN" altLang="en-US">
                <a:solidFill>
                  <a:srgbClr val="008013"/>
                </a:solidFill>
                <a:latin typeface="微软雅黑" charset="0"/>
                <a:ea typeface="Consolas" panose="020B0609020204030204"/>
                <a:cs typeface="Consolas" panose="020B0609020204030204"/>
              </a:rPr>
              <a:t>蒙特卡罗模拟</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for </a:t>
            </a:r>
            <a:r>
              <a:rPr lang="en-US" altLang="en-US">
                <a:latin typeface="Consolas" panose="020B0609020204030204" charset="0"/>
                <a:ea typeface="Consolas" panose="020B0609020204030204" charset="0"/>
                <a:cs typeface="Consolas" panose="020B0609020204030204" charset="0"/>
              </a:rPr>
              <a:t>trial = 1:num_trials</a:t>
            </a:r>
            <a:endParaRPr lang="zh-CN" altLang="en-US">
              <a:latin typeface="微软雅黑" charset="0"/>
              <a:ea typeface="微软雅黑" charset="0"/>
              <a:cs typeface="微软雅黑" charset="0"/>
            </a:endParaRPr>
          </a:p>
          <a:p>
            <a:pPr algn="l"/>
            <a:r>
              <a:rPr lang="en-US" altLang="en-US">
                <a:solidFill>
                  <a:srgbClr val="008013"/>
                </a:solidFill>
                <a:latin typeface="Consolas" panose="020B0609020204030204" charset="0"/>
                <a:ea typeface="Consolas" panose="020B0609020204030204" charset="0"/>
                <a:cs typeface="Consolas" panose="020B0609020204030204" charset="0"/>
              </a:rPr>
              <a:t>% </a:t>
            </a:r>
            <a:r>
              <a:rPr lang="zh-CN" altLang="en-US">
                <a:solidFill>
                  <a:srgbClr val="008013"/>
                </a:solidFill>
                <a:latin typeface="微软雅黑" charset="0"/>
                <a:ea typeface="Consolas" panose="020B0609020204030204"/>
                <a:cs typeface="Consolas" panose="020B0609020204030204"/>
              </a:rPr>
              <a:t>随机生成</a:t>
            </a:r>
            <a:r>
              <a:rPr lang="en-US" altLang="en-US">
                <a:solidFill>
                  <a:srgbClr val="008013"/>
                </a:solidFill>
                <a:latin typeface="Consolas" panose="020B0609020204030204" charset="0"/>
                <a:ea typeface="Consolas" panose="020B0609020204030204" charset="0"/>
                <a:cs typeface="Consolas" panose="020B0609020204030204" charset="0"/>
              </a:rPr>
              <a:t>n</a:t>
            </a:r>
            <a:r>
              <a:rPr lang="zh-CN" altLang="en-US">
                <a:solidFill>
                  <a:srgbClr val="008013"/>
                </a:solidFill>
                <a:latin typeface="微软雅黑" charset="0"/>
                <a:ea typeface="Consolas" panose="020B0609020204030204"/>
                <a:cs typeface="Consolas" panose="020B0609020204030204"/>
              </a:rPr>
              <a:t>个点的坐标</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x = a * rand(n, 1);</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y = b * rand(n, 1);</a:t>
            </a:r>
            <a:endParaRPr lang="zh-CN" altLang="en-US">
              <a:latin typeface="微软雅黑" charset="0"/>
              <a:ea typeface="微软雅黑" charset="0"/>
              <a:cs typeface="微软雅黑" charset="0"/>
            </a:endParaRPr>
          </a:p>
          <a:p>
            <a:pPr algn="l"/>
            <a:r>
              <a:rPr lang="en-US" altLang="en-US">
                <a:solidFill>
                  <a:srgbClr val="008013"/>
                </a:solidFill>
                <a:latin typeface="Consolas" panose="020B0609020204030204" charset="0"/>
                <a:ea typeface="Consolas" panose="020B0609020204030204" charset="0"/>
                <a:cs typeface="Consolas" panose="020B0609020204030204" charset="0"/>
              </a:rPr>
              <a:t>% </a:t>
            </a:r>
            <a:r>
              <a:rPr lang="zh-CN" altLang="en-US">
                <a:solidFill>
                  <a:srgbClr val="008013"/>
                </a:solidFill>
                <a:latin typeface="微软雅黑" charset="0"/>
                <a:ea typeface="Consolas" panose="020B0609020204030204"/>
                <a:cs typeface="Consolas" panose="020B0609020204030204"/>
              </a:rPr>
              <a:t>生成用于计算覆盖率的网格点</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grid_density = 100; </a:t>
            </a:r>
            <a:r>
              <a:rPr lang="en-US" altLang="en-US">
                <a:solidFill>
                  <a:srgbClr val="008013"/>
                </a:solidFill>
                <a:latin typeface="Calibri" charset="0"/>
                <a:ea typeface="Consolas" panose="020B0609020204030204" charset="0"/>
                <a:cs typeface="微软雅黑" charset="0"/>
              </a:rPr>
              <a:t>% </a:t>
            </a:r>
            <a:r>
              <a:rPr lang="zh-CN" altLang="en-US">
                <a:solidFill>
                  <a:srgbClr val="008013"/>
                </a:solidFill>
                <a:latin typeface="微软雅黑" charset="0"/>
                <a:ea typeface="Consolas" panose="020B0609020204030204"/>
                <a:cs typeface="Consolas" panose="020B0609020204030204"/>
              </a:rPr>
              <a:t>网格密度</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[X, Y] = meshgrid(linspace(0, a, grid_density), linspace(0, b, grid_density));</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covered = false(size(X));</a:t>
            </a:r>
            <a:endParaRPr lang="zh-CN" altLang="en-US">
              <a:latin typeface="微软雅黑" charset="0"/>
              <a:ea typeface="微软雅黑" charset="0"/>
              <a:cs typeface="微软雅黑" charset="0"/>
            </a:endParaRPr>
          </a:p>
          <a:p>
            <a:pPr algn="l"/>
            <a:r>
              <a:rPr lang="en-US" altLang="en-US">
                <a:solidFill>
                  <a:srgbClr val="008013"/>
                </a:solidFill>
                <a:latin typeface="Consolas" panose="020B0609020204030204" charset="0"/>
                <a:ea typeface="Consolas" panose="020B0609020204030204" charset="0"/>
                <a:cs typeface="Consolas" panose="020B0609020204030204" charset="0"/>
              </a:rPr>
              <a:t>% </a:t>
            </a:r>
            <a:r>
              <a:rPr lang="zh-CN" altLang="en-US">
                <a:solidFill>
                  <a:srgbClr val="008013"/>
                </a:solidFill>
                <a:latin typeface="微软雅黑" charset="0"/>
                <a:ea typeface="Consolas" panose="020B0609020204030204"/>
                <a:cs typeface="Consolas" panose="020B0609020204030204"/>
              </a:rPr>
              <a:t>计算每个点的覆盖区域</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for </a:t>
            </a:r>
            <a:r>
              <a:rPr lang="en-US" altLang="en-US">
                <a:latin typeface="Consolas" panose="020B0609020204030204" charset="0"/>
                <a:ea typeface="Consolas" panose="020B0609020204030204" charset="0"/>
                <a:cs typeface="Consolas" panose="020B0609020204030204" charset="0"/>
              </a:rPr>
              <a:t>i = 1:n</a:t>
            </a:r>
            <a:endParaRPr lang="zh-CN" altLang="en-US">
              <a:latin typeface="微软雅黑" charset="0"/>
              <a:ea typeface="微软雅黑" charset="0"/>
              <a:cs typeface="微软雅黑" charset="0"/>
            </a:endParaRPr>
          </a:p>
          <a:p>
            <a:pPr algn="l"/>
            <a:r>
              <a:rPr lang="en-US" altLang="en-US">
                <a:solidFill>
                  <a:srgbClr val="008013"/>
                </a:solidFill>
                <a:latin typeface="Consolas" panose="020B0609020204030204" charset="0"/>
                <a:ea typeface="Consolas" panose="020B0609020204030204" charset="0"/>
                <a:cs typeface="Consolas" panose="020B0609020204030204" charset="0"/>
              </a:rPr>
              <a:t>% </a:t>
            </a:r>
            <a:r>
              <a:rPr lang="zh-CN" altLang="en-US">
                <a:solidFill>
                  <a:srgbClr val="008013"/>
                </a:solidFill>
                <a:latin typeface="微软雅黑" charset="0"/>
                <a:ea typeface="Consolas" panose="020B0609020204030204"/>
                <a:cs typeface="Consolas" panose="020B0609020204030204"/>
              </a:rPr>
              <a:t>计算网格点到当前点的距离</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distances = sqrt((X - x(i)).^2 + (Y - y(i)).^2);</a:t>
            </a:r>
            <a:endParaRPr lang="zh-CN" altLang="en-US">
              <a:latin typeface="微软雅黑" charset="0"/>
              <a:ea typeface="微软雅黑" charset="0"/>
              <a:cs typeface="微软雅黑" charset="0"/>
            </a:endParaRPr>
          </a:p>
          <a:p>
            <a:pPr algn="l"/>
            <a:r>
              <a:rPr lang="en-US" altLang="en-US">
                <a:solidFill>
                  <a:srgbClr val="008013"/>
                </a:solidFill>
                <a:latin typeface="Consolas" panose="020B0609020204030204" charset="0"/>
                <a:ea typeface="Consolas" panose="020B0609020204030204" charset="0"/>
                <a:cs typeface="Consolas" panose="020B0609020204030204" charset="0"/>
              </a:rPr>
              <a:t>% </a:t>
            </a:r>
            <a:r>
              <a:rPr lang="zh-CN" altLang="en-US">
                <a:solidFill>
                  <a:srgbClr val="008013"/>
                </a:solidFill>
                <a:latin typeface="微软雅黑" charset="0"/>
                <a:ea typeface="Consolas" panose="020B0609020204030204"/>
                <a:cs typeface="Consolas" panose="020B0609020204030204"/>
              </a:rPr>
              <a:t>更新被覆盖的区域</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covered = covered | (distances &lt;= r);</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end</a:t>
            </a:r>
            <a:endParaRPr lang="zh-CN" altLang="en-US">
              <a:latin typeface="微软雅黑" charset="0"/>
              <a:ea typeface="微软雅黑" charset="0"/>
              <a:cs typeface="微软雅黑" charset="0"/>
            </a:endParaRPr>
          </a:p>
          <a:p>
            <a:pPr algn="l"/>
            <a:r>
              <a:rPr lang="en-US" altLang="en-US">
                <a:solidFill>
                  <a:srgbClr val="008013"/>
                </a:solidFill>
                <a:latin typeface="Consolas" panose="020B0609020204030204" charset="0"/>
                <a:ea typeface="Consolas" panose="020B0609020204030204" charset="0"/>
                <a:cs typeface="Consolas" panose="020B0609020204030204" charset="0"/>
              </a:rPr>
              <a:t>% </a:t>
            </a:r>
            <a:r>
              <a:rPr lang="zh-CN" altLang="en-US">
                <a:solidFill>
                  <a:srgbClr val="008013"/>
                </a:solidFill>
                <a:latin typeface="微软雅黑" charset="0"/>
                <a:ea typeface="Consolas" panose="020B0609020204030204"/>
                <a:cs typeface="Consolas" panose="020B0609020204030204"/>
              </a:rPr>
              <a:t>计算当前覆盖率</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current_coverage = sum(covered(:)) / numel(X);</a:t>
            </a:r>
            <a:endParaRPr lang="zh-CN" altLang="en-US">
              <a:latin typeface="微软雅黑" charset="0"/>
              <a:ea typeface="微软雅黑" charset="0"/>
              <a:cs typeface="微软雅黑" charset="0"/>
            </a:endParaRPr>
          </a:p>
        </p:txBody>
      </p:sp>
      <p:sp>
        <p:nvSpPr>
          <p:cNvPr id="7" name="文本框 6"/>
          <p:cNvSpPr txBox="1"/>
          <p:nvPr userDrawn="1"/>
        </p:nvSpPr>
        <p:spPr>
          <a:xfrm>
            <a:off x="6304310" y="3346881"/>
            <a:ext cx="12864316" cy="17250665"/>
          </a:xfrm>
          <a:prstGeom prst="rect">
            <a:avLst/>
          </a:prstGeom>
        </p:spPr>
        <p:txBody>
          <a:bodyPr wrap="square" rtlCol="0">
            <a:noAutofit/>
          </a:bodyPr>
          <a:lstStyle/>
          <a:p>
            <a:pPr algn="l"/>
            <a:r>
              <a:rPr lang="en-US" altLang="en-US">
                <a:solidFill>
                  <a:srgbClr val="008013"/>
                </a:solidFill>
                <a:latin typeface="Consolas" panose="020B0609020204030204" charset="0"/>
                <a:ea typeface="Consolas" panose="020B0609020204030204" charset="0"/>
                <a:cs typeface="Consolas" panose="020B0609020204030204" charset="0"/>
              </a:rPr>
              <a:t>% </a:t>
            </a:r>
            <a:r>
              <a:rPr lang="zh-CN" altLang="en-US">
                <a:solidFill>
                  <a:srgbClr val="008013"/>
                </a:solidFill>
                <a:latin typeface="微软雅黑" charset="0"/>
                <a:ea typeface="Consolas" panose="020B0609020204030204"/>
                <a:cs typeface="Consolas" panose="020B0609020204030204"/>
              </a:rPr>
              <a:t>更新最佳结果</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if </a:t>
            </a:r>
            <a:r>
              <a:rPr lang="en-US" altLang="en-US">
                <a:latin typeface="Consolas" panose="020B0609020204030204" charset="0"/>
                <a:ea typeface="Consolas" panose="020B0609020204030204" charset="0"/>
                <a:cs typeface="Consolas" panose="020B0609020204030204" charset="0"/>
              </a:rPr>
              <a:t>current_coverage &gt; best_coverage_ratio</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best_coverage_ratio = current_coverage;</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best_coordinates = [x, y];</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best_covered_grid = covered;</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best_X = X;</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best_Y = Y;</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end</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end</a:t>
            </a:r>
            <a:endParaRPr lang="zh-CN" altLang="en-US">
              <a:latin typeface="微软雅黑" charset="0"/>
              <a:ea typeface="微软雅黑" charset="0"/>
              <a:cs typeface="微软雅黑" charset="0"/>
            </a:endParaRPr>
          </a:p>
          <a:p>
            <a:pPr algn="l"/>
            <a:r>
              <a:rPr lang="en-US" altLang="en-US">
                <a:solidFill>
                  <a:srgbClr val="008013"/>
                </a:solidFill>
                <a:latin typeface="Consolas" panose="020B0609020204030204" charset="0"/>
                <a:ea typeface="Consolas" panose="020B0609020204030204" charset="0"/>
                <a:cs typeface="Consolas" panose="020B0609020204030204" charset="0"/>
              </a:rPr>
              <a:t>% </a:t>
            </a:r>
            <a:r>
              <a:rPr lang="zh-CN" altLang="en-US">
                <a:solidFill>
                  <a:srgbClr val="008013"/>
                </a:solidFill>
                <a:latin typeface="微软雅黑" charset="0"/>
                <a:ea typeface="Consolas" panose="020B0609020204030204"/>
                <a:cs typeface="Consolas" panose="020B0609020204030204"/>
              </a:rPr>
              <a:t>绘制最佳覆盖方案的结果</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figure(</a:t>
            </a:r>
            <a:r>
              <a:rPr lang="en-US" altLang="en-US">
                <a:solidFill>
                  <a:srgbClr val="A709F5"/>
                </a:solidFill>
                <a:latin typeface="Calibri" charset="0"/>
                <a:ea typeface="Consolas" panose="020B0609020204030204" charset="0"/>
                <a:cs typeface="微软雅黑" charset="0"/>
              </a:rPr>
              <a:t>'Position'</a:t>
            </a:r>
            <a:r>
              <a:rPr lang="en-US" altLang="en-US">
                <a:latin typeface="Consolas" panose="020B0609020204030204" charset="0"/>
                <a:ea typeface="Consolas" panose="020B0609020204030204" charset="0"/>
                <a:cs typeface="Consolas" panose="020B0609020204030204" charset="0"/>
              </a:rPr>
              <a:t>, [100, 100, 1000, 500]);</a:t>
            </a:r>
            <a:endParaRPr lang="zh-CN" altLang="en-US">
              <a:latin typeface="微软雅黑" charset="0"/>
              <a:ea typeface="微软雅黑" charset="0"/>
              <a:cs typeface="微软雅黑" charset="0"/>
            </a:endParaRPr>
          </a:p>
          <a:p>
            <a:pPr algn="l"/>
            <a:endParaRPr lang="zh-CN" altLang="en-US">
              <a:latin typeface="微软雅黑" charset="0"/>
              <a:ea typeface="微软雅黑" charset="0"/>
              <a:cs typeface="微软雅黑"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蒙特卡罗法对北邮海淀校区范围内的基站进行模拟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pic>
        <p:nvPicPr>
          <p:cNvPr id="7" name="图片 6" descr="post_object_image_4179312939"/>
          <p:cNvPicPr>
            <a:picLocks noChangeAspect="1"/>
          </p:cNvPicPr>
          <p:nvPr/>
        </p:nvPicPr>
        <p:blipFill>
          <a:blip r:embed="rId2"/>
          <a:srcRect l="21422" t="17224" b="349"/>
          <a:stretch>
            <a:fillRect/>
          </a:stretch>
        </p:blipFill>
        <p:spPr>
          <a:xfrm>
            <a:off x="527780" y="812826"/>
            <a:ext cx="7196244" cy="4761695"/>
          </a:xfrm>
          <a:prstGeom prst="rect">
            <a:avLst/>
          </a:prstGeom>
        </p:spPr>
      </p:pic>
      <p:sp>
        <p:nvSpPr>
          <p:cNvPr id="9" name="文本框 8"/>
          <p:cNvSpPr txBox="1"/>
          <p:nvPr userDrawn="1"/>
        </p:nvSpPr>
        <p:spPr>
          <a:xfrm>
            <a:off x="527804" y="5754416"/>
            <a:ext cx="11080500" cy="2112163"/>
          </a:xfrm>
          <a:prstGeom prst="rect">
            <a:avLst/>
          </a:prstGeom>
        </p:spPr>
        <p:txBody>
          <a:bodyPr wrap="square" rtlCol="0">
            <a:noAutofit/>
          </a:bodyPr>
          <a:lstStyle/>
          <a:p>
            <a:pPr algn="l"/>
            <a:r>
              <a:rPr lang="zh-CN" altLang="en-US">
                <a:solidFill>
                  <a:srgbClr val="000000"/>
                </a:solidFill>
                <a:latin typeface="微软雅黑" charset="0"/>
                <a:ea typeface="微软雅黑" charset="0"/>
                <a:cs typeface="微软雅黑" charset="0"/>
              </a:rPr>
              <a:t>此为当信号覆盖半径为</a:t>
            </a:r>
            <a:r>
              <a:rPr lang="en-US" altLang="zh-CN">
                <a:solidFill>
                  <a:srgbClr val="000000"/>
                </a:solidFill>
                <a:latin typeface="微软雅黑" charset="0"/>
                <a:ea typeface="微软雅黑" charset="0"/>
                <a:cs typeface="微软雅黑" charset="0"/>
              </a:rPr>
              <a:t>100</a:t>
            </a:r>
            <a:r>
              <a:rPr lang="zh-CN" altLang="en-US">
                <a:solidFill>
                  <a:srgbClr val="000000"/>
                </a:solidFill>
                <a:latin typeface="微软雅黑" charset="0"/>
                <a:ea typeface="微软雅黑" charset="0"/>
                <a:cs typeface="微软雅黑" charset="0"/>
              </a:rPr>
              <a:t>米时，以北邮沙河校区为例生成的基站分布图（红色为基站，紫色为基站覆盖范围）（模拟</a:t>
            </a:r>
            <a:r>
              <a:rPr lang="en-US" altLang="zh-CN">
                <a:solidFill>
                  <a:srgbClr val="000000"/>
                </a:solidFill>
                <a:latin typeface="微软雅黑" charset="0"/>
                <a:ea typeface="微软雅黑" charset="0"/>
                <a:cs typeface="微软雅黑" charset="0"/>
              </a:rPr>
              <a:t>1000</a:t>
            </a:r>
            <a:r>
              <a:rPr lang="zh-CN" altLang="en-US">
                <a:solidFill>
                  <a:srgbClr val="000000"/>
                </a:solidFill>
                <a:latin typeface="微软雅黑" charset="0"/>
                <a:ea typeface="微软雅黑" charset="0"/>
                <a:cs typeface="微软雅黑" charset="0"/>
              </a:rPr>
              <a:t>次）（最佳覆盖范围为地图的</a:t>
            </a:r>
            <a:r>
              <a:rPr lang="en-US" altLang="zh-CN">
                <a:solidFill>
                  <a:srgbClr val="000000"/>
                </a:solidFill>
                <a:latin typeface="微软雅黑" charset="0"/>
                <a:ea typeface="微软雅黑" charset="0"/>
                <a:cs typeface="微软雅黑" charset="0"/>
              </a:rPr>
              <a:t>61.63%</a:t>
            </a:r>
            <a:r>
              <a:rPr lang="zh-CN" altLang="en-US">
                <a:solidFill>
                  <a:srgbClr val="000000"/>
                </a:solidFill>
                <a:latin typeface="微软雅黑" charset="0"/>
                <a:ea typeface="微软雅黑" charset="0"/>
                <a:cs typeface="微软雅黑"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深度视觉·原创设计 https://www.docer.com/works?userid=22383862"/>
          <p:cNvSpPr/>
          <p:nvPr/>
        </p:nvSpPr>
        <p:spPr>
          <a:xfrm flipV="1">
            <a:off x="0" y="0"/>
            <a:ext cx="12192000" cy="6858000"/>
          </a:xfrm>
          <a:custGeom>
            <a:avLst/>
            <a:gdLst>
              <a:gd name="connsiteX0" fmla="*/ 0 w 12192000"/>
              <a:gd name="connsiteY0" fmla="*/ 6858000 h 6858000"/>
              <a:gd name="connsiteX1" fmla="*/ 7838899 w 12192000"/>
              <a:gd name="connsiteY1" fmla="*/ 6858000 h 6858000"/>
              <a:gd name="connsiteX2" fmla="*/ 12192000 w 12192000"/>
              <a:gd name="connsiteY2" fmla="*/ 583804 h 6858000"/>
              <a:gd name="connsiteX3" fmla="*/ 12192000 w 12192000"/>
              <a:gd name="connsiteY3" fmla="*/ 0 h 6858000"/>
              <a:gd name="connsiteX4" fmla="*/ 4435223 w 12192000"/>
              <a:gd name="connsiteY4" fmla="*/ 0 h 6858000"/>
              <a:gd name="connsiteX5" fmla="*/ 0 w 12192000"/>
              <a:gd name="connsiteY5" fmla="*/ 639256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858000"/>
                </a:moveTo>
                <a:lnTo>
                  <a:pt x="7838899" y="6858000"/>
                </a:lnTo>
                <a:lnTo>
                  <a:pt x="12192000" y="583804"/>
                </a:lnTo>
                <a:lnTo>
                  <a:pt x="12192000" y="0"/>
                </a:lnTo>
                <a:lnTo>
                  <a:pt x="4435223" y="0"/>
                </a:lnTo>
                <a:lnTo>
                  <a:pt x="0" y="6392560"/>
                </a:lnTo>
                <a:close/>
              </a:path>
            </a:pathLst>
          </a:custGeom>
          <a:solidFill>
            <a:schemeClr val="bg1">
              <a:lumMod val="9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7" name="深度视觉·原创设计 https://www.docer.com/works?userid=22383862"/>
          <p:cNvSpPr/>
          <p:nvPr/>
        </p:nvSpPr>
        <p:spPr>
          <a:xfrm flipV="1">
            <a:off x="-1333769" y="-1197735"/>
            <a:ext cx="3123932" cy="3557498"/>
          </a:xfrm>
          <a:prstGeom prst="parallelogram">
            <a:avLst>
              <a:gd name="adj" fmla="val 69381"/>
            </a:avLst>
          </a:prstGeom>
          <a:solidFill>
            <a:srgbClr val="FEC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深度视觉·原创设计 https://www.docer.com/works?userid=22383862"/>
          <p:cNvSpPr/>
          <p:nvPr/>
        </p:nvSpPr>
        <p:spPr>
          <a:xfrm flipV="1">
            <a:off x="10950257" y="4816010"/>
            <a:ext cx="2483485" cy="3305810"/>
          </a:xfrm>
          <a:prstGeom prst="parallelogram">
            <a:avLst>
              <a:gd name="adj" fmla="val 81768"/>
            </a:avLst>
          </a:prstGeom>
          <a:solidFill>
            <a:srgbClr val="FEC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深度视觉·原创设计 https://www.docer.com/works?userid=22383862"/>
          <p:cNvSpPr txBox="1"/>
          <p:nvPr/>
        </p:nvSpPr>
        <p:spPr>
          <a:xfrm>
            <a:off x="2165041" y="1019577"/>
            <a:ext cx="2522870" cy="1015663"/>
          </a:xfrm>
          <a:prstGeom prst="rect">
            <a:avLst/>
          </a:prstGeom>
          <a:noFill/>
        </p:spPr>
        <p:txBody>
          <a:bodyPr wrap="square" rtlCol="0">
            <a:spAutoFit/>
          </a:bodyPr>
          <a:lstStyle/>
          <a:p>
            <a:pPr lvl="0" algn="dist"/>
            <a:r>
              <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目录</a:t>
            </a:r>
          </a:p>
        </p:txBody>
      </p:sp>
      <p:sp>
        <p:nvSpPr>
          <p:cNvPr id="30" name="深度视觉·原创设计 https://www.docer.com/works?userid=22383862"/>
          <p:cNvSpPr txBox="1"/>
          <p:nvPr/>
        </p:nvSpPr>
        <p:spPr>
          <a:xfrm>
            <a:off x="5075665" y="1234366"/>
            <a:ext cx="5429710" cy="584775"/>
          </a:xfrm>
          <a:prstGeom prst="rect">
            <a:avLst/>
          </a:prstGeom>
          <a:noFill/>
        </p:spPr>
        <p:txBody>
          <a:bodyPr wrap="square" rtlCol="0">
            <a:spAutoFit/>
          </a:bodyPr>
          <a:lstStyle/>
          <a:p>
            <a:pPr lvl="0" algn="dist">
              <a:defRPr/>
            </a:pPr>
            <a:r>
              <a:rPr lang="en-US" altLang="zh-CN" sz="3200" dirty="0">
                <a:solidFill>
                  <a:schemeClr val="accent2"/>
                </a:solidFill>
                <a:latin typeface="微软雅黑" panose="020B0503020204020204" pitchFamily="34" charset="-122"/>
                <a:ea typeface="微软雅黑" panose="020B0503020204020204" pitchFamily="34" charset="-122"/>
                <a:cs typeface="+mn-ea"/>
                <a:sym typeface="+mn-lt"/>
              </a:rPr>
              <a:t>CONTENT</a:t>
            </a:r>
          </a:p>
        </p:txBody>
      </p:sp>
      <p:grpSp>
        <p:nvGrpSpPr>
          <p:cNvPr id="48" name="深度视觉·原创设计 https://www.docer.com/works?userid=22383862"/>
          <p:cNvGrpSpPr/>
          <p:nvPr>
            <p:custDataLst>
              <p:tags r:id="rId1"/>
            </p:custDataLst>
          </p:nvPr>
        </p:nvGrpSpPr>
        <p:grpSpPr>
          <a:xfrm>
            <a:off x="1569061" y="3247469"/>
            <a:ext cx="5135406" cy="804124"/>
            <a:chOff x="6677336" y="1886960"/>
            <a:chExt cx="5135406" cy="804124"/>
          </a:xfrm>
        </p:grpSpPr>
        <p:sp>
          <p:nvSpPr>
            <p:cNvPr id="49" name="文本框 8"/>
            <p:cNvSpPr txBox="1"/>
            <p:nvPr>
              <p:custDataLst>
                <p:tags r:id="rId14"/>
              </p:custDataLst>
            </p:nvPr>
          </p:nvSpPr>
          <p:spPr>
            <a:xfrm>
              <a:off x="6677336" y="1886960"/>
              <a:ext cx="875444" cy="769441"/>
            </a:xfrm>
            <a:prstGeom prst="rect">
              <a:avLst/>
            </a:prstGeom>
            <a:noFill/>
          </p:spPr>
          <p:txBody>
            <a:bodyPr wrap="square" rtlCol="0">
              <a:spAutoFit/>
            </a:bodyPr>
            <a:lstStyle/>
            <a:p>
              <a:pPr algn="ctr"/>
              <a:r>
                <a:rPr lang="en-US" altLang="zh-CN" sz="4400" dirty="0">
                  <a:solidFill>
                    <a:schemeClr val="accent2"/>
                  </a:solidFill>
                  <a:latin typeface="微软雅黑" panose="020B0503020204020204" pitchFamily="34" charset="-122"/>
                  <a:ea typeface="微软雅黑" panose="020B0503020204020204" pitchFamily="34" charset="-122"/>
                  <a:sym typeface="思源黑体" panose="020B0500000000000000" pitchFamily="34" charset="-122"/>
                </a:rPr>
                <a:t>01</a:t>
              </a:r>
              <a:endParaRPr lang="zh-CN" altLang="en-US" sz="4400" dirty="0">
                <a:solidFill>
                  <a:schemeClr val="accent2"/>
                </a:solidFill>
                <a:latin typeface="微软雅黑" panose="020B0503020204020204" pitchFamily="34" charset="-122"/>
                <a:ea typeface="微软雅黑" panose="020B0503020204020204" pitchFamily="34" charset="-122"/>
                <a:sym typeface="思源黑体" panose="020B0500000000000000" pitchFamily="34" charset="-122"/>
              </a:endParaRPr>
            </a:p>
          </p:txBody>
        </p:sp>
        <p:sp>
          <p:nvSpPr>
            <p:cNvPr id="50" name="文本框 9"/>
            <p:cNvSpPr txBox="1"/>
            <p:nvPr>
              <p:custDataLst>
                <p:tags r:id="rId15"/>
              </p:custDataLst>
            </p:nvPr>
          </p:nvSpPr>
          <p:spPr>
            <a:xfrm>
              <a:off x="7480584" y="1898590"/>
              <a:ext cx="2414317" cy="521970"/>
            </a:xfrm>
            <a:prstGeom prst="rect">
              <a:avLst/>
            </a:prstGeom>
            <a:noFill/>
          </p:spPr>
          <p:txBody>
            <a:bodyPr wrap="square" rtlCol="0">
              <a:spAutoFit/>
            </a:bodyPr>
            <a:lstStyle/>
            <a:p>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sym typeface="思源黑体" panose="020B0500000000000000" pitchFamily="34" charset="-122"/>
                </a:rPr>
                <a:t>项目背景介绍</a:t>
              </a:r>
            </a:p>
          </p:txBody>
        </p:sp>
        <p:sp>
          <p:nvSpPr>
            <p:cNvPr id="51" name="文本框 10"/>
            <p:cNvSpPr txBox="1"/>
            <p:nvPr>
              <p:custDataLst>
                <p:tags r:id="rId16"/>
              </p:custDataLst>
            </p:nvPr>
          </p:nvSpPr>
          <p:spPr>
            <a:xfrm>
              <a:off x="7480585" y="2384379"/>
              <a:ext cx="4332157" cy="306705"/>
            </a:xfrm>
            <a:prstGeom prst="rect">
              <a:avLst/>
            </a:prstGeom>
            <a:noFill/>
          </p:spPr>
          <p:txBody>
            <a:bodyPr wrap="square" rtlCol="0">
              <a:spAutoFit/>
            </a:bodyPr>
            <a:lstStyle/>
            <a:p>
              <a:r>
                <a:rPr lang="en-US" altLang="zh-CN" sz="1400" dirty="0">
                  <a:solidFill>
                    <a:schemeClr val="accent1"/>
                  </a:solidFill>
                  <a:latin typeface="微软雅黑" panose="020B0503020204020204" pitchFamily="34" charset="-122"/>
                  <a:ea typeface="微软雅黑" panose="020B0503020204020204" pitchFamily="34" charset="-122"/>
                  <a:sym typeface="思源黑体" panose="020B0500000000000000" pitchFamily="34" charset="-122"/>
                </a:rPr>
                <a:t>Background introduction</a:t>
              </a:r>
            </a:p>
          </p:txBody>
        </p:sp>
      </p:grpSp>
      <p:grpSp>
        <p:nvGrpSpPr>
          <p:cNvPr id="52" name="深度视觉·原创设计 https://www.docer.com/works?userid=22383862"/>
          <p:cNvGrpSpPr/>
          <p:nvPr>
            <p:custDataLst>
              <p:tags r:id="rId2"/>
            </p:custDataLst>
          </p:nvPr>
        </p:nvGrpSpPr>
        <p:grpSpPr>
          <a:xfrm>
            <a:off x="1569061" y="4431290"/>
            <a:ext cx="5135406" cy="964765"/>
            <a:chOff x="6677336" y="1886960"/>
            <a:chExt cx="5135406" cy="964765"/>
          </a:xfrm>
        </p:grpSpPr>
        <p:sp>
          <p:nvSpPr>
            <p:cNvPr id="53" name="文本框 12"/>
            <p:cNvSpPr txBox="1"/>
            <p:nvPr>
              <p:custDataLst>
                <p:tags r:id="rId11"/>
              </p:custDataLst>
            </p:nvPr>
          </p:nvSpPr>
          <p:spPr>
            <a:xfrm>
              <a:off x="6677336" y="1886960"/>
              <a:ext cx="875444" cy="769441"/>
            </a:xfrm>
            <a:prstGeom prst="rect">
              <a:avLst/>
            </a:prstGeom>
            <a:noFill/>
          </p:spPr>
          <p:txBody>
            <a:bodyPr wrap="square" rtlCol="0">
              <a:spAutoFit/>
            </a:bodyPr>
            <a:lstStyle/>
            <a:p>
              <a:pPr algn="ctr"/>
              <a:r>
                <a:rPr lang="en-US" altLang="zh-CN" sz="4400" dirty="0">
                  <a:solidFill>
                    <a:schemeClr val="accent2"/>
                  </a:solidFill>
                  <a:latin typeface="微软雅黑" panose="020B0503020204020204" pitchFamily="34" charset="-122"/>
                  <a:ea typeface="微软雅黑" panose="020B0503020204020204" pitchFamily="34" charset="-122"/>
                  <a:sym typeface="思源黑体" panose="020B0500000000000000" pitchFamily="34" charset="-122"/>
                </a:rPr>
                <a:t>02</a:t>
              </a:r>
              <a:endParaRPr lang="zh-CN" altLang="en-US" sz="4400" dirty="0">
                <a:solidFill>
                  <a:schemeClr val="accent2"/>
                </a:solidFill>
                <a:latin typeface="微软雅黑" panose="020B0503020204020204" pitchFamily="34" charset="-122"/>
                <a:ea typeface="微软雅黑" panose="020B0503020204020204" pitchFamily="34" charset="-122"/>
                <a:sym typeface="思源黑体" panose="020B0500000000000000" pitchFamily="34" charset="-122"/>
              </a:endParaRPr>
            </a:p>
          </p:txBody>
        </p:sp>
        <p:sp>
          <p:nvSpPr>
            <p:cNvPr id="54" name="文本框 13"/>
            <p:cNvSpPr txBox="1"/>
            <p:nvPr>
              <p:custDataLst>
                <p:tags r:id="rId12"/>
              </p:custDataLst>
            </p:nvPr>
          </p:nvSpPr>
          <p:spPr>
            <a:xfrm>
              <a:off x="7480585" y="1898590"/>
              <a:ext cx="2414316" cy="953135"/>
            </a:xfrm>
            <a:prstGeom prst="rect">
              <a:avLst/>
            </a:prstGeom>
            <a:noFill/>
          </p:spPr>
          <p:txBody>
            <a:bodyPr wrap="square" rtlCol="0">
              <a:spAutoFit/>
            </a:bodyPr>
            <a:lstStyle>
              <a:defPPr>
                <a:defRPr lang="zh-CN"/>
              </a:defPPr>
              <a:lvl1pPr>
                <a:defRPr sz="2800">
                  <a:solidFill>
                    <a:srgbClr val="FFFFFF"/>
                  </a:solidFill>
                  <a:latin typeface="庞门正道标题体" panose="02010600030101010101" pitchFamily="2" charset="-122"/>
                  <a:ea typeface="庞门正道标题体" panose="02010600030101010101" pitchFamily="2" charset="-122"/>
                </a:defRPr>
              </a:lvl1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思源黑体" panose="020B0500000000000000" pitchFamily="34" charset="-122"/>
                </a:rPr>
                <a:t>前期数据准备</a:t>
              </a:r>
            </a:p>
            <a:p>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思源黑体" panose="020B0500000000000000" pitchFamily="34" charset="-122"/>
              </a:endParaRPr>
            </a:p>
          </p:txBody>
        </p:sp>
        <p:sp>
          <p:nvSpPr>
            <p:cNvPr id="55" name="文本框 14"/>
            <p:cNvSpPr txBox="1"/>
            <p:nvPr>
              <p:custDataLst>
                <p:tags r:id="rId13"/>
              </p:custDataLst>
            </p:nvPr>
          </p:nvSpPr>
          <p:spPr>
            <a:xfrm>
              <a:off x="7480585" y="2386285"/>
              <a:ext cx="4332157" cy="306705"/>
            </a:xfrm>
            <a:prstGeom prst="rect">
              <a:avLst/>
            </a:prstGeom>
            <a:noFill/>
          </p:spPr>
          <p:txBody>
            <a:bodyPr wrap="square" rtlCol="0">
              <a:spAutoFit/>
            </a:bodyPr>
            <a:lstStyle/>
            <a:p>
              <a:r>
                <a:rPr lang="en-US" altLang="zh-CN" sz="1400" dirty="0">
                  <a:solidFill>
                    <a:schemeClr val="accent1"/>
                  </a:solidFill>
                  <a:latin typeface="微软雅黑" panose="020B0503020204020204" pitchFamily="34" charset="-122"/>
                  <a:ea typeface="微软雅黑" panose="020B0503020204020204" pitchFamily="34" charset="-122"/>
                  <a:sym typeface="思源黑体" panose="020B0500000000000000" pitchFamily="34" charset="-122"/>
                </a:rPr>
                <a:t>Data preparation</a:t>
              </a:r>
            </a:p>
          </p:txBody>
        </p:sp>
      </p:grpSp>
      <p:grpSp>
        <p:nvGrpSpPr>
          <p:cNvPr id="56" name="深度视觉·原创设计 https://www.docer.com/works?userid=22383862"/>
          <p:cNvGrpSpPr/>
          <p:nvPr>
            <p:custDataLst>
              <p:tags r:id="rId3"/>
            </p:custDataLst>
          </p:nvPr>
        </p:nvGrpSpPr>
        <p:grpSpPr>
          <a:xfrm>
            <a:off x="6359857" y="3247467"/>
            <a:ext cx="5135406" cy="804125"/>
            <a:chOff x="6677336" y="1886960"/>
            <a:chExt cx="5135406" cy="804125"/>
          </a:xfrm>
        </p:grpSpPr>
        <p:sp>
          <p:nvSpPr>
            <p:cNvPr id="57" name="文本框 16"/>
            <p:cNvSpPr txBox="1"/>
            <p:nvPr>
              <p:custDataLst>
                <p:tags r:id="rId8"/>
              </p:custDataLst>
            </p:nvPr>
          </p:nvSpPr>
          <p:spPr>
            <a:xfrm>
              <a:off x="6677336" y="1886960"/>
              <a:ext cx="875444" cy="769441"/>
            </a:xfrm>
            <a:prstGeom prst="rect">
              <a:avLst/>
            </a:prstGeom>
            <a:noFill/>
          </p:spPr>
          <p:txBody>
            <a:bodyPr wrap="square" rtlCol="0">
              <a:spAutoFit/>
            </a:bodyPr>
            <a:lstStyle/>
            <a:p>
              <a:pPr algn="ctr"/>
              <a:r>
                <a:rPr lang="en-US" altLang="zh-CN" sz="4400" dirty="0">
                  <a:solidFill>
                    <a:schemeClr val="accent2"/>
                  </a:solidFill>
                  <a:latin typeface="微软雅黑" panose="020B0503020204020204" pitchFamily="34" charset="-122"/>
                  <a:ea typeface="微软雅黑" panose="020B0503020204020204" pitchFamily="34" charset="-122"/>
                  <a:sym typeface="思源黑体" panose="020B0500000000000000" pitchFamily="34" charset="-122"/>
                </a:rPr>
                <a:t>03</a:t>
              </a:r>
              <a:endParaRPr lang="zh-CN" altLang="en-US" sz="4400" dirty="0">
                <a:solidFill>
                  <a:schemeClr val="accent2"/>
                </a:solidFill>
                <a:latin typeface="微软雅黑" panose="020B0503020204020204" pitchFamily="34" charset="-122"/>
                <a:ea typeface="微软雅黑" panose="020B0503020204020204" pitchFamily="34" charset="-122"/>
                <a:sym typeface="思源黑体" panose="020B0500000000000000" pitchFamily="34" charset="-122"/>
              </a:endParaRPr>
            </a:p>
          </p:txBody>
        </p:sp>
        <p:sp>
          <p:nvSpPr>
            <p:cNvPr id="58" name="文本框 17"/>
            <p:cNvSpPr txBox="1"/>
            <p:nvPr>
              <p:custDataLst>
                <p:tags r:id="rId9"/>
              </p:custDataLst>
            </p:nvPr>
          </p:nvSpPr>
          <p:spPr>
            <a:xfrm>
              <a:off x="7480585" y="1898590"/>
              <a:ext cx="2414316" cy="521970"/>
            </a:xfrm>
            <a:prstGeom prst="rect">
              <a:avLst/>
            </a:prstGeom>
            <a:noFill/>
          </p:spPr>
          <p:txBody>
            <a:bodyPr wrap="square" rtlCol="0">
              <a:spAutoFit/>
            </a:bodyPr>
            <a:lstStyle>
              <a:defPPr>
                <a:defRPr lang="zh-CN"/>
              </a:defPPr>
              <a:lvl1pPr>
                <a:defRPr sz="2800">
                  <a:solidFill>
                    <a:srgbClr val="FFFFFF"/>
                  </a:solidFill>
                  <a:latin typeface="庞门正道标题体" panose="02010600030101010101" pitchFamily="2" charset="-122"/>
                  <a:ea typeface="庞门正道标题体" panose="02010600030101010101" pitchFamily="2" charset="-122"/>
                </a:defRPr>
              </a:lvl1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思源黑体" panose="020B0500000000000000" pitchFamily="34" charset="-122"/>
                </a:rPr>
                <a:t>核心内容介绍</a:t>
              </a:r>
            </a:p>
          </p:txBody>
        </p:sp>
        <p:sp>
          <p:nvSpPr>
            <p:cNvPr id="59" name="文本框 18"/>
            <p:cNvSpPr txBox="1"/>
            <p:nvPr>
              <p:custDataLst>
                <p:tags r:id="rId10"/>
              </p:custDataLst>
            </p:nvPr>
          </p:nvSpPr>
          <p:spPr>
            <a:xfrm>
              <a:off x="7480585" y="2384380"/>
              <a:ext cx="4332157" cy="306705"/>
            </a:xfrm>
            <a:prstGeom prst="rect">
              <a:avLst/>
            </a:prstGeom>
            <a:noFill/>
          </p:spPr>
          <p:txBody>
            <a:bodyPr wrap="square" rtlCol="0">
              <a:spAutoFit/>
            </a:bodyPr>
            <a:lstStyle/>
            <a:p>
              <a:r>
                <a:rPr lang="en-US" altLang="zh-CN" sz="1400" dirty="0">
                  <a:solidFill>
                    <a:schemeClr val="accent1"/>
                  </a:solidFill>
                  <a:latin typeface="微软雅黑" panose="020B0503020204020204" pitchFamily="34" charset="-122"/>
                  <a:ea typeface="微软雅黑" panose="020B0503020204020204" pitchFamily="34" charset="-122"/>
                  <a:sym typeface="思源黑体" panose="020B0500000000000000" pitchFamily="34" charset="-122"/>
                </a:rPr>
                <a:t>Main content introduction</a:t>
              </a:r>
            </a:p>
          </p:txBody>
        </p:sp>
      </p:grpSp>
      <p:grpSp>
        <p:nvGrpSpPr>
          <p:cNvPr id="60" name="深度视觉·原创设计 https://www.docer.com/works?userid=22383862"/>
          <p:cNvGrpSpPr/>
          <p:nvPr>
            <p:custDataLst>
              <p:tags r:id="rId4"/>
            </p:custDataLst>
          </p:nvPr>
        </p:nvGrpSpPr>
        <p:grpSpPr>
          <a:xfrm>
            <a:off x="6359857" y="4431290"/>
            <a:ext cx="5327114" cy="964765"/>
            <a:chOff x="6677336" y="1886960"/>
            <a:chExt cx="5327114" cy="964765"/>
          </a:xfrm>
        </p:grpSpPr>
        <p:sp>
          <p:nvSpPr>
            <p:cNvPr id="61" name="文本框 20"/>
            <p:cNvSpPr txBox="1"/>
            <p:nvPr>
              <p:custDataLst>
                <p:tags r:id="rId5"/>
              </p:custDataLst>
            </p:nvPr>
          </p:nvSpPr>
          <p:spPr>
            <a:xfrm>
              <a:off x="6677336" y="1886960"/>
              <a:ext cx="875444" cy="769441"/>
            </a:xfrm>
            <a:prstGeom prst="rect">
              <a:avLst/>
            </a:prstGeom>
            <a:noFill/>
          </p:spPr>
          <p:txBody>
            <a:bodyPr wrap="square" rtlCol="0">
              <a:spAutoFit/>
            </a:bodyPr>
            <a:lstStyle/>
            <a:p>
              <a:pPr algn="ctr"/>
              <a:r>
                <a:rPr lang="en-US" altLang="zh-CN" sz="4400" dirty="0">
                  <a:solidFill>
                    <a:schemeClr val="accent2"/>
                  </a:solidFill>
                  <a:latin typeface="微软雅黑" panose="020B0503020204020204" pitchFamily="34" charset="-122"/>
                  <a:ea typeface="微软雅黑" panose="020B0503020204020204" pitchFamily="34" charset="-122"/>
                  <a:sym typeface="思源黑体" panose="020B0500000000000000" pitchFamily="34" charset="-122"/>
                </a:rPr>
                <a:t>04</a:t>
              </a:r>
              <a:endParaRPr lang="zh-CN" altLang="en-US" sz="4400" dirty="0">
                <a:solidFill>
                  <a:schemeClr val="accent2"/>
                </a:solidFill>
                <a:latin typeface="微软雅黑" panose="020B0503020204020204" pitchFamily="34" charset="-122"/>
                <a:ea typeface="微软雅黑" panose="020B0503020204020204" pitchFamily="34" charset="-122"/>
                <a:sym typeface="思源黑体" panose="020B0500000000000000" pitchFamily="34" charset="-122"/>
              </a:endParaRPr>
            </a:p>
          </p:txBody>
        </p:sp>
        <p:sp>
          <p:nvSpPr>
            <p:cNvPr id="62" name="文本框 21"/>
            <p:cNvSpPr txBox="1"/>
            <p:nvPr>
              <p:custDataLst>
                <p:tags r:id="rId6"/>
              </p:custDataLst>
            </p:nvPr>
          </p:nvSpPr>
          <p:spPr>
            <a:xfrm>
              <a:off x="7480585" y="1898590"/>
              <a:ext cx="3108116" cy="953135"/>
            </a:xfrm>
            <a:prstGeom prst="rect">
              <a:avLst/>
            </a:prstGeom>
            <a:noFill/>
          </p:spPr>
          <p:txBody>
            <a:bodyPr wrap="square" rtlCol="0">
              <a:noAutofit/>
            </a:bodyPr>
            <a:lstStyle>
              <a:defPPr>
                <a:defRPr lang="zh-CN"/>
              </a:defPPr>
              <a:lvl1pPr>
                <a:defRPr sz="2800">
                  <a:solidFill>
                    <a:srgbClr val="FFFFFF"/>
                  </a:solidFill>
                  <a:latin typeface="庞门正道标题体" panose="02010600030101010101" pitchFamily="2" charset="-122"/>
                  <a:ea typeface="庞门正道标题体" panose="02010600030101010101" pitchFamily="2" charset="-122"/>
                </a:defRPr>
              </a:lvl1p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思源黑体" panose="020B0500000000000000" pitchFamily="34" charset="-122"/>
                </a:rPr>
                <a:t>创新点与项目优势</a:t>
              </a:r>
            </a:p>
          </p:txBody>
        </p:sp>
        <p:sp>
          <p:nvSpPr>
            <p:cNvPr id="63" name="文本框 22"/>
            <p:cNvSpPr txBox="1"/>
            <p:nvPr>
              <p:custDataLst>
                <p:tags r:id="rId7"/>
              </p:custDataLst>
            </p:nvPr>
          </p:nvSpPr>
          <p:spPr>
            <a:xfrm>
              <a:off x="7480586" y="2384379"/>
              <a:ext cx="4523864" cy="306705"/>
            </a:xfrm>
            <a:prstGeom prst="rect">
              <a:avLst/>
            </a:prstGeom>
            <a:noFill/>
          </p:spPr>
          <p:txBody>
            <a:bodyPr wrap="square" rtlCol="0">
              <a:spAutoFit/>
            </a:bodyPr>
            <a:lstStyle/>
            <a:p>
              <a:r>
                <a:rPr lang="en-US" altLang="zh-CN" sz="1400" dirty="0">
                  <a:solidFill>
                    <a:schemeClr val="accent1"/>
                  </a:solidFill>
                  <a:latin typeface="微软雅黑" panose="020B0503020204020204" pitchFamily="34" charset="-122"/>
                  <a:ea typeface="微软雅黑" panose="020B0503020204020204" pitchFamily="34" charset="-122"/>
                  <a:sym typeface="思源黑体" panose="020B0500000000000000" pitchFamily="34" charset="-122"/>
                </a:rPr>
                <a:t>Innovation point and Project advantage</a:t>
              </a:r>
              <a:endParaRPr lang="en-US" altLang="zh-CN">
                <a:latin typeface="微软雅黑" panose="020B0503020204020204" pitchFamily="34" charset="-122"/>
                <a:ea typeface="微软雅黑" panose="020B0503020204020204" pitchFamily="34" charset="-122"/>
                <a:sym typeface="思源黑体" panose="020B05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Effect transition="in" filter="fad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 calcmode="lin" valueType="num">
                                      <p:cBhvr>
                                        <p:cTn id="21" dur="500" fill="hold"/>
                                        <p:tgtEl>
                                          <p:spTgt spid="56"/>
                                        </p:tgtEl>
                                        <p:attrNameLst>
                                          <p:attrName>ppt_w</p:attrName>
                                        </p:attrNameLst>
                                      </p:cBhvr>
                                      <p:tavLst>
                                        <p:tav tm="0">
                                          <p:val>
                                            <p:fltVal val="0"/>
                                          </p:val>
                                        </p:tav>
                                        <p:tav tm="100000">
                                          <p:val>
                                            <p:strVal val="#ppt_w"/>
                                          </p:val>
                                        </p:tav>
                                      </p:tavLst>
                                    </p:anim>
                                    <p:anim calcmode="lin" valueType="num">
                                      <p:cBhvr>
                                        <p:cTn id="22" dur="500" fill="hold"/>
                                        <p:tgtEl>
                                          <p:spTgt spid="56"/>
                                        </p:tgtEl>
                                        <p:attrNameLst>
                                          <p:attrName>ppt_h</p:attrName>
                                        </p:attrNameLst>
                                      </p:cBhvr>
                                      <p:tavLst>
                                        <p:tav tm="0">
                                          <p:val>
                                            <p:fltVal val="0"/>
                                          </p:val>
                                        </p:tav>
                                        <p:tav tm="100000">
                                          <p:val>
                                            <p:strVal val="#ppt_h"/>
                                          </p:val>
                                        </p:tav>
                                      </p:tavLst>
                                    </p:anim>
                                    <p:animEffect transition="in" filter="fade">
                                      <p:cBhvr>
                                        <p:cTn id="23" dur="500"/>
                                        <p:tgtEl>
                                          <p:spTgt spid="5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cBhvr>
                                        <p:cTn id="28" dur="500" fill="hold"/>
                                        <p:tgtEl>
                                          <p:spTgt spid="60"/>
                                        </p:tgtEl>
                                        <p:attrNameLst>
                                          <p:attrName>ppt_w</p:attrName>
                                        </p:attrNameLst>
                                      </p:cBhvr>
                                      <p:tavLst>
                                        <p:tav tm="0">
                                          <p:val>
                                            <p:fltVal val="0"/>
                                          </p:val>
                                        </p:tav>
                                        <p:tav tm="100000">
                                          <p:val>
                                            <p:strVal val="#ppt_w"/>
                                          </p:val>
                                        </p:tav>
                                      </p:tavLst>
                                    </p:anim>
                                    <p:anim calcmode="lin" valueType="num">
                                      <p:cBhvr>
                                        <p:cTn id="29" dur="500" fill="hold"/>
                                        <p:tgtEl>
                                          <p:spTgt spid="60"/>
                                        </p:tgtEl>
                                        <p:attrNameLst>
                                          <p:attrName>ppt_h</p:attrName>
                                        </p:attrNameLst>
                                      </p:cBhvr>
                                      <p:tavLst>
                                        <p:tav tm="0">
                                          <p:val>
                                            <p:fltVal val="0"/>
                                          </p:val>
                                        </p:tav>
                                        <p:tav tm="100000">
                                          <p:val>
                                            <p:strVal val="#ppt_h"/>
                                          </p:val>
                                        </p:tav>
                                      </p:tavLst>
                                    </p:anim>
                                    <p:animEffect transition="in" filter="fade">
                                      <p:cBhvr>
                                        <p:cTn id="3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panose="020B0503020204020204" pitchFamily="34" charset="-122"/>
                  <a:ea typeface="微软雅黑" panose="020B0503020204020204" pitchFamily="34" charset="-122"/>
                  <a:cs typeface="微软雅黑" charset="0"/>
                  <a:sym typeface="思源黑体" panose="020B0500000000000000" pitchFamily="34" charset="-122"/>
                </a:rPr>
                <a:t>转换思路</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微软雅黑" charset="0"/>
                <a:sym typeface="思源黑体" panose="020B0500000000000000" pitchFamily="34" charset="-122"/>
              </a:endParaRPr>
            </a:p>
          </p:txBody>
        </p:sp>
      </p:grpSp>
      <p:sp>
        <p:nvSpPr>
          <p:cNvPr id="6" name="深度视觉·原创设计 https://www.docer.com/works?userid=22383862"/>
          <p:cNvSpPr/>
          <p:nvPr/>
        </p:nvSpPr>
        <p:spPr>
          <a:xfrm>
            <a:off x="428075" y="1843734"/>
            <a:ext cx="11335850" cy="4287738"/>
          </a:xfrm>
          <a:prstGeom prst="roundRect">
            <a:avLst>
              <a:gd name="adj" fmla="val 5456"/>
            </a:avLst>
          </a:prstGeom>
          <a:solidFill>
            <a:schemeClr val="bg1">
              <a:lumMod val="95000"/>
            </a:schemeClr>
          </a:solidFill>
          <a:ln>
            <a:noFill/>
          </a:ln>
          <a:effectLst>
            <a:outerShdw blurRad="381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 name="深度视觉·原创设计 https://www.docer.com/works?userid=22383862"/>
          <p:cNvSpPr>
            <a:spLocks noGrp="1"/>
          </p:cNvSpPr>
          <p:nvPr>
            <p:ph type="sldNum" sz="quarter" idx="12"/>
          </p:nvPr>
        </p:nvSpPr>
        <p:spPr>
          <a:xfrm>
            <a:off x="11490251" y="6370541"/>
            <a:ext cx="415999" cy="249385"/>
          </a:xfrm>
        </p:spPr>
        <p:txBody>
          <a:bodyPr/>
          <a:lstStyle/>
          <a:p>
            <a:fld id="{DB1CA209-181F-46EF-9285-755E64EE8A8B}" type="slidenum">
              <a:rPr lang="en-US" smtClean="0">
                <a:latin typeface="微软雅黑" panose="020B0503020204020204" pitchFamily="34" charset="-122"/>
                <a:ea typeface="微软雅黑" panose="020B0503020204020204" pitchFamily="34" charset="-122"/>
              </a:rPr>
              <a:t>20</a:t>
            </a:fld>
            <a:endParaRPr lang="en-US" dirty="0">
              <a:latin typeface="微软雅黑" panose="020B0503020204020204" pitchFamily="34" charset="-122"/>
              <a:ea typeface="微软雅黑" panose="020B0503020204020204" pitchFamily="34" charset="-122"/>
            </a:endParaRPr>
          </a:p>
        </p:txBody>
      </p:sp>
      <p:grpSp>
        <p:nvGrpSpPr>
          <p:cNvPr id="9" name="深度视觉·原创设计 https://www.docer.com/works?userid=22383862"/>
          <p:cNvGrpSpPr/>
          <p:nvPr/>
        </p:nvGrpSpPr>
        <p:grpSpPr>
          <a:xfrm>
            <a:off x="1311669" y="1670797"/>
            <a:ext cx="3904463" cy="606224"/>
            <a:chOff x="901700" y="1749625"/>
            <a:chExt cx="4724400" cy="606224"/>
          </a:xfrm>
        </p:grpSpPr>
        <p:sp>
          <p:nvSpPr>
            <p:cNvPr id="10" name="Rounded Rectangle 195"/>
            <p:cNvSpPr/>
            <p:nvPr/>
          </p:nvSpPr>
          <p:spPr>
            <a:xfrm>
              <a:off x="901700" y="1844874"/>
              <a:ext cx="4724400" cy="51097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Rounded Rectangle 9"/>
            <p:cNvSpPr/>
            <p:nvPr/>
          </p:nvSpPr>
          <p:spPr>
            <a:xfrm>
              <a:off x="901700" y="1749625"/>
              <a:ext cx="4724400" cy="5109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12" name="深度视觉·原创设计 https://www.docer.com/works?userid=22383862"/>
          <p:cNvGrpSpPr/>
          <p:nvPr/>
        </p:nvGrpSpPr>
        <p:grpSpPr>
          <a:xfrm>
            <a:off x="7175820" y="1670797"/>
            <a:ext cx="3904463" cy="606224"/>
            <a:chOff x="6765851" y="1749625"/>
            <a:chExt cx="4724400" cy="606224"/>
          </a:xfrm>
        </p:grpSpPr>
        <p:sp>
          <p:nvSpPr>
            <p:cNvPr id="13" name="Rounded Rectangle 196"/>
            <p:cNvSpPr/>
            <p:nvPr/>
          </p:nvSpPr>
          <p:spPr>
            <a:xfrm>
              <a:off x="6765851" y="1844874"/>
              <a:ext cx="4724400" cy="51097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Rounded Rectangle 194"/>
            <p:cNvSpPr/>
            <p:nvPr/>
          </p:nvSpPr>
          <p:spPr>
            <a:xfrm>
              <a:off x="6765851" y="1749625"/>
              <a:ext cx="4724400" cy="5109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sp>
        <p:nvSpPr>
          <p:cNvPr id="15" name="深度视觉·原创设计 https://www.docer.com/works?userid=22383862"/>
          <p:cNvSpPr/>
          <p:nvPr/>
        </p:nvSpPr>
        <p:spPr>
          <a:xfrm>
            <a:off x="1499416" y="1735777"/>
            <a:ext cx="3433273" cy="446048"/>
          </a:xfrm>
          <a:prstGeom prst="rect">
            <a:avLst/>
          </a:prstGeom>
        </p:spPr>
        <p:txBody>
          <a:bodyPr wrap="square">
            <a:noAutofit/>
          </a:bodyPr>
          <a:lstStyle/>
          <a:p>
            <a:pPr algn="ctr">
              <a:spcBef>
                <a:spcPts val="600"/>
              </a:spcBef>
              <a:buClr>
                <a:srgbClr val="E24848"/>
              </a:buClr>
            </a:pPr>
            <a:r>
              <a:rPr lang="zh-CN" altLang="en-US"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自由空间模型</a:t>
            </a:r>
            <a:endParaRPr lang="en-US">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7" name="深度视觉·原创设计 https://www.docer.com/works?userid=22383862"/>
          <p:cNvSpPr/>
          <p:nvPr/>
        </p:nvSpPr>
        <p:spPr>
          <a:xfrm>
            <a:off x="6966233" y="1735777"/>
            <a:ext cx="4278593" cy="504000"/>
          </a:xfrm>
          <a:prstGeom prst="rect">
            <a:avLst/>
          </a:prstGeom>
        </p:spPr>
        <p:txBody>
          <a:bodyPr wrap="square">
            <a:noAutofit/>
          </a:bodyPr>
          <a:lstStyle/>
          <a:p>
            <a:pPr algn="ctr">
              <a:spcBef>
                <a:spcPts val="600"/>
              </a:spcBef>
              <a:buClr>
                <a:srgbClr val="E24848"/>
              </a:buClr>
            </a:pPr>
            <a:r>
              <a:rPr lang="en-US"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栅格</a:t>
            </a:r>
            <a:r>
              <a:rPr lang="en-US" sz="20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模型</a:t>
            </a:r>
            <a:endParaRPr lang="en-US">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6" name="文本框 15"/>
          <p:cNvSpPr txBox="1"/>
          <p:nvPr userDrawn="1"/>
        </p:nvSpPr>
        <p:spPr>
          <a:xfrm>
            <a:off x="902183" y="2556942"/>
            <a:ext cx="4723418" cy="2861310"/>
          </a:xfrm>
          <a:prstGeom prst="rect">
            <a:avLst/>
          </a:prstGeom>
        </p:spPr>
        <p:txBody>
          <a:bodyPr wrap="square" rtlCol="0" anchor="t">
            <a:noAutofit/>
          </a:bodyPr>
          <a:lstStyle/>
          <a:p>
            <a:r>
              <a:rPr lang="zh-CN" altLang="en-US" b="1">
                <a:latin typeface="微软雅黑" panose="020B0503020204020204" pitchFamily="34" charset="-122"/>
                <a:ea typeface="微软雅黑" panose="020B0503020204020204" pitchFamily="34" charset="-122"/>
              </a:rPr>
              <a:t>优点：</a:t>
            </a:r>
          </a:p>
          <a:p>
            <a:r>
              <a:rPr lang="zh-CN" altLang="en-US">
                <a:latin typeface="微软雅黑" panose="020B0503020204020204" pitchFamily="34" charset="-122"/>
                <a:ea typeface="微软雅黑" panose="020B0503020204020204" pitchFamily="34" charset="-122"/>
              </a:rPr>
              <a:t>代码结构简单，易于分析，对实际数据要求较低。</a:t>
            </a:r>
          </a:p>
          <a:p>
            <a:r>
              <a:rPr lang="zh-CN" altLang="en-US" b="1">
                <a:latin typeface="微软雅黑" panose="020B0503020204020204" pitchFamily="34" charset="-122"/>
                <a:ea typeface="微软雅黑" panose="020B0503020204020204" pitchFamily="34" charset="-122"/>
              </a:rPr>
              <a:t>缺点：</a:t>
            </a:r>
            <a:endParaRPr lang="en-US" altLang="zh-CN" b="1">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未考虑校园内建筑物分布；</a:t>
            </a:r>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需要较高的模拟次数；</a:t>
            </a:r>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3.</a:t>
            </a:r>
            <a:r>
              <a:rPr lang="zh-CN" altLang="en-US">
                <a:latin typeface="微软雅黑" panose="020B0503020204020204" pitchFamily="34" charset="-122"/>
                <a:ea typeface="微软雅黑" panose="020B0503020204020204" pitchFamily="34" charset="-122"/>
              </a:rPr>
              <a:t>模拟效果不佳（尤其在基站数量过多时，</a:t>
            </a:r>
          </a:p>
          <a:p>
            <a:r>
              <a:rPr lang="zh-CN" altLang="en-US">
                <a:latin typeface="微软雅黑" panose="020B0503020204020204" pitchFamily="34" charset="-122"/>
                <a:ea typeface="微软雅黑" panose="020B0503020204020204" pitchFamily="34" charset="-122"/>
              </a:rPr>
              <a:t>易呈现蜂窝状分布趋势）。</a:t>
            </a:r>
          </a:p>
        </p:txBody>
      </p:sp>
      <p:sp>
        <p:nvSpPr>
          <p:cNvPr id="18" name="文本框 17"/>
          <p:cNvSpPr txBox="1"/>
          <p:nvPr userDrawn="1"/>
        </p:nvSpPr>
        <p:spPr>
          <a:xfrm>
            <a:off x="7051329" y="2277020"/>
            <a:ext cx="4524050" cy="3141181"/>
          </a:xfrm>
          <a:prstGeom prst="rect">
            <a:avLst/>
          </a:prstGeom>
        </p:spPr>
        <p:txBody>
          <a:bodyPr wrap="square" rtlCol="0" anchor="t">
            <a:noAutofit/>
          </a:bodyPr>
          <a:lstStyle/>
          <a:p>
            <a:r>
              <a:rPr lang="zh-CN" altLang="en-US">
                <a:latin typeface="微软雅黑" panose="020B0503020204020204" pitchFamily="34" charset="-122"/>
                <a:ea typeface="微软雅黑" panose="020B0503020204020204" pitchFamily="34" charset="-122"/>
              </a:rPr>
              <a:t>优点：</a:t>
            </a:r>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高效计算：离散化网格降低复杂度，适合大规模校园快速仿真。</a:t>
            </a:r>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环境融合强：天然支持</a:t>
            </a:r>
            <a:r>
              <a:rPr lang="en-US" altLang="zh-CN">
                <a:latin typeface="微软雅黑" panose="020B0503020204020204" pitchFamily="34" charset="-122"/>
                <a:ea typeface="微软雅黑" panose="020B0503020204020204" pitchFamily="34" charset="-122"/>
              </a:rPr>
              <a:t>GIS</a:t>
            </a:r>
            <a:r>
              <a:rPr lang="zh-CN" altLang="en-US">
                <a:latin typeface="微软雅黑" panose="020B0503020204020204" pitchFamily="34" charset="-122"/>
                <a:ea typeface="微软雅黑" panose="020B0503020204020204" pitchFamily="34" charset="-122"/>
              </a:rPr>
              <a:t>数据，可精准设置建筑、植被等局部衰减系数。</a:t>
            </a:r>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缺点：</a:t>
            </a:r>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非视距效应弱：直线路径假设难以模拟衍射</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反射（如密集楼宇区）。</a:t>
            </a:r>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数据成本高：需厘米级地形与</a:t>
            </a:r>
            <a:r>
              <a:rPr lang="en-US" altLang="zh-CN">
                <a:latin typeface="微软雅黑" panose="020B0503020204020204" pitchFamily="34" charset="-122"/>
                <a:ea typeface="微软雅黑" panose="020B0503020204020204" pitchFamily="34" charset="-122"/>
              </a:rPr>
              <a:t>3D</a:t>
            </a:r>
            <a:r>
              <a:rPr lang="zh-CN" altLang="en-US">
                <a:latin typeface="微软雅黑" panose="020B0503020204020204" pitchFamily="34" charset="-122"/>
                <a:ea typeface="微软雅黑" panose="020B0503020204020204" pitchFamily="34" charset="-122"/>
              </a:rPr>
              <a:t>建筑模型（实施瓶颈）。</a:t>
            </a:r>
          </a:p>
        </p:txBody>
      </p:sp>
      <p:sp>
        <p:nvSpPr>
          <p:cNvPr id="19" name="右箭头 18"/>
          <p:cNvSpPr/>
          <p:nvPr userDrawn="1"/>
        </p:nvSpPr>
        <p:spPr>
          <a:xfrm>
            <a:off x="5553075" y="3237929"/>
            <a:ext cx="1085850" cy="1219200"/>
          </a:xfrm>
          <a:prstGeom prst="rightArrow">
            <a:avLst/>
          </a:prstGeom>
          <a:solidFill>
            <a:srgbClr val="FDC544">
              <a:alpha val="100000"/>
            </a:srgbClr>
          </a:solidFill>
          <a:ln w="12700" cap="flat" cmpd="sng" algn="ctr">
            <a:solidFill>
              <a:srgbClr val="FDC544">
                <a:alpha val="100000"/>
              </a:srgbClr>
            </a:solidFill>
            <a:prstDash val="solid"/>
            <a:miter lim="800000"/>
          </a:ln>
          <a:effectLst>
            <a:outerShdw blurRad="190500" dist="63500" dir="5400000" algn="t" rotWithShape="0">
              <a:srgbClr val="000000">
                <a:alpha val="30000"/>
              </a:srgbClr>
            </a:outerShdw>
            <a:softEdge rad="0"/>
          </a:effectLst>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endParaRPr lang="zh-CN" altLang="en-US">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学校栅格地图模拟</a:t>
              </a:r>
              <a:r>
                <a:rPr lang="zh-CN" altLang="en-US" sz="2200" dirty="0">
                  <a:solidFill>
                    <a:srgbClr val="000000"/>
                  </a:solidFill>
                  <a:latin typeface="微软雅黑" charset="0"/>
                  <a:ea typeface="微软雅黑" charset="0"/>
                  <a:cs typeface="微软雅黑" charset="0"/>
                  <a:sym typeface="思源黑体" panose="020B0500000000000000" pitchFamily="34" charset="-122"/>
                </a:rPr>
                <a:t>（利用</a:t>
              </a:r>
              <a:r>
                <a:rPr lang="en-US" altLang="zh-CN" sz="2200" dirty="0">
                  <a:solidFill>
                    <a:srgbClr val="000000"/>
                  </a:solidFill>
                  <a:latin typeface="微软雅黑" charset="0"/>
                  <a:ea typeface="微软雅黑" charset="0"/>
                  <a:cs typeface="微软雅黑" charset="0"/>
                  <a:sym typeface="思源黑体" panose="020B0500000000000000" pitchFamily="34" charset="-122"/>
                </a:rPr>
                <a:t>AI减少地形类别矩阵生成的时间</a:t>
              </a:r>
              <a:r>
                <a:rPr lang="zh-CN" altLang="en-US" sz="2200" dirty="0">
                  <a:solidFill>
                    <a:srgbClr val="000000"/>
                  </a:solidFill>
                  <a:latin typeface="微软雅黑" charset="0"/>
                  <a:ea typeface="微软雅黑" charset="0"/>
                  <a:cs typeface="微软雅黑" charset="0"/>
                  <a:sym typeface="思源黑体" panose="020B0500000000000000" pitchFamily="34" charset="-122"/>
                </a:rPr>
                <a:t>）</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pic>
        <p:nvPicPr>
          <p:cNvPr id="7" name="图片 6" descr="post_object_image_1900282688"/>
          <p:cNvPicPr>
            <a:picLocks noChangeAspect="1"/>
          </p:cNvPicPr>
          <p:nvPr/>
        </p:nvPicPr>
        <p:blipFill>
          <a:blip r:embed="rId2"/>
          <a:stretch>
            <a:fillRect/>
          </a:stretch>
        </p:blipFill>
        <p:spPr>
          <a:xfrm>
            <a:off x="480438" y="806409"/>
            <a:ext cx="9023350" cy="5656428"/>
          </a:xfrm>
          <a:prstGeom prst="rect">
            <a:avLst/>
          </a:prstGeom>
        </p:spPr>
      </p:pic>
      <p:sp>
        <p:nvSpPr>
          <p:cNvPr id="8" name="文本框 7"/>
          <p:cNvSpPr txBox="1"/>
          <p:nvPr userDrawn="1"/>
        </p:nvSpPr>
        <p:spPr>
          <a:xfrm>
            <a:off x="9744075" y="806450"/>
            <a:ext cx="3992128" cy="5695944"/>
          </a:xfrm>
          <a:prstGeom prst="rect">
            <a:avLst/>
          </a:prstGeom>
        </p:spPr>
        <p:txBody>
          <a:bodyPr wrap="square" rtlCol="0">
            <a:noAutofit/>
          </a:bodyPr>
          <a:lstStyle/>
          <a:p>
            <a:pPr algn="l"/>
            <a:r>
              <a:rPr lang="en-US" altLang="en-US" sz="2000">
                <a:solidFill>
                  <a:srgbClr val="000000"/>
                </a:solidFill>
                <a:latin typeface="微软雅黑" charset="0"/>
                <a:ea typeface="微软雅黑" charset="0"/>
                <a:cs typeface="微软雅黑" charset="0"/>
                <a:sym typeface="+mn-ea"/>
              </a:rPr>
              <a:t>0: </a:t>
            </a:r>
            <a:r>
              <a:rPr lang="zh-CN" altLang="en-US" sz="2000">
                <a:solidFill>
                  <a:srgbClr val="000000"/>
                </a:solidFill>
                <a:latin typeface="微软雅黑" charset="0"/>
                <a:ea typeface="微软雅黑" charset="0"/>
                <a:cs typeface="微软雅黑" charset="0"/>
                <a:sym typeface="+mn-ea"/>
              </a:rPr>
              <a:t>空地</a:t>
            </a:r>
            <a:endParaRPr lang="zh-CN" altLang="en-US" sz="2000">
              <a:solidFill>
                <a:srgbClr val="000000"/>
              </a:solidFill>
              <a:latin typeface="微软雅黑" charset="0"/>
              <a:ea typeface="微软雅黑" charset="0"/>
              <a:cs typeface="微软雅黑" charset="0"/>
            </a:endParaRPr>
          </a:p>
          <a:p>
            <a:pPr algn="l"/>
            <a:r>
              <a:rPr lang="en-US" altLang="en-US" sz="2000">
                <a:solidFill>
                  <a:srgbClr val="000000"/>
                </a:solidFill>
                <a:latin typeface="微软雅黑" charset="0"/>
                <a:ea typeface="微软雅黑" charset="0"/>
                <a:cs typeface="微软雅黑" charset="0"/>
                <a:sym typeface="+mn-ea"/>
              </a:rPr>
              <a:t>1: </a:t>
            </a:r>
            <a:r>
              <a:rPr lang="zh-CN" altLang="en-US" sz="2000">
                <a:solidFill>
                  <a:srgbClr val="000000"/>
                </a:solidFill>
                <a:latin typeface="微软雅黑" charset="0"/>
                <a:ea typeface="微软雅黑" charset="0"/>
                <a:cs typeface="微软雅黑" charset="0"/>
                <a:sym typeface="+mn-ea"/>
              </a:rPr>
              <a:t>建筑物</a:t>
            </a:r>
            <a:endParaRPr lang="zh-CN" altLang="en-US" sz="2000">
              <a:solidFill>
                <a:srgbClr val="000000"/>
              </a:solidFill>
              <a:latin typeface="微软雅黑" charset="0"/>
              <a:ea typeface="微软雅黑" charset="0"/>
              <a:cs typeface="微软雅黑" charset="0"/>
            </a:endParaRPr>
          </a:p>
          <a:p>
            <a:pPr algn="l"/>
            <a:r>
              <a:rPr lang="en-US" altLang="en-US" sz="2000">
                <a:solidFill>
                  <a:srgbClr val="000000"/>
                </a:solidFill>
                <a:latin typeface="微软雅黑" charset="0"/>
                <a:ea typeface="微软雅黑" charset="0"/>
                <a:cs typeface="微软雅黑" charset="0"/>
                <a:sym typeface="+mn-ea"/>
              </a:rPr>
              <a:t>2: </a:t>
            </a:r>
            <a:r>
              <a:rPr lang="zh-CN" altLang="en-US" sz="2000">
                <a:solidFill>
                  <a:srgbClr val="000000"/>
                </a:solidFill>
                <a:latin typeface="微软雅黑" charset="0"/>
                <a:ea typeface="微软雅黑" charset="0"/>
                <a:cs typeface="微软雅黑" charset="0"/>
                <a:sym typeface="+mn-ea"/>
              </a:rPr>
              <a:t>树木</a:t>
            </a:r>
            <a:endParaRPr lang="zh-CN" altLang="en-US" sz="2000">
              <a:solidFill>
                <a:srgbClr val="000000"/>
              </a:solidFill>
              <a:latin typeface="微软雅黑" charset="0"/>
              <a:ea typeface="微软雅黑" charset="0"/>
              <a:cs typeface="微软雅黑" charset="0"/>
            </a:endParaRPr>
          </a:p>
          <a:p>
            <a:pPr algn="l"/>
            <a:r>
              <a:rPr lang="en-US" altLang="en-US" sz="2000">
                <a:solidFill>
                  <a:srgbClr val="000000"/>
                </a:solidFill>
                <a:latin typeface="微软雅黑" charset="0"/>
                <a:ea typeface="微软雅黑" charset="0"/>
                <a:cs typeface="微软雅黑" charset="0"/>
                <a:sym typeface="+mn-ea"/>
              </a:rPr>
              <a:t>3: </a:t>
            </a:r>
            <a:r>
              <a:rPr lang="zh-CN" altLang="en-US" sz="2000">
                <a:solidFill>
                  <a:srgbClr val="000000"/>
                </a:solidFill>
                <a:latin typeface="微软雅黑" charset="0"/>
                <a:ea typeface="微软雅黑" charset="0"/>
                <a:cs typeface="微软雅黑" charset="0"/>
                <a:sym typeface="+mn-ea"/>
              </a:rPr>
              <a:t>道路</a:t>
            </a:r>
            <a:endParaRPr lang="zh-CN" altLang="en-US" sz="2000">
              <a:solidFill>
                <a:srgbClr val="000000"/>
              </a:solidFill>
              <a:latin typeface="微软雅黑" charset="0"/>
              <a:ea typeface="微软雅黑" charset="0"/>
              <a:cs typeface="微软雅黑" charset="0"/>
            </a:endParaRPr>
          </a:p>
          <a:p>
            <a:pPr algn="l"/>
            <a:r>
              <a:rPr lang="en-US" altLang="en-US" sz="2000">
                <a:solidFill>
                  <a:srgbClr val="000000"/>
                </a:solidFill>
                <a:latin typeface="微软雅黑" charset="0"/>
                <a:ea typeface="微软雅黑" charset="0"/>
                <a:cs typeface="微软雅黑" charset="0"/>
                <a:sym typeface="+mn-ea"/>
              </a:rPr>
              <a:t>4: </a:t>
            </a:r>
            <a:r>
              <a:rPr lang="zh-CN" altLang="en-US" sz="2000">
                <a:solidFill>
                  <a:srgbClr val="000000"/>
                </a:solidFill>
                <a:latin typeface="微软雅黑" charset="0"/>
                <a:ea typeface="微软雅黑" charset="0"/>
                <a:cs typeface="微软雅黑" charset="0"/>
                <a:sym typeface="+mn-ea"/>
              </a:rPr>
              <a:t>水体</a:t>
            </a:r>
            <a:endParaRPr lang="zh-CN" altLang="en-US" sz="2000">
              <a:solidFill>
                <a:srgbClr val="000000"/>
              </a:solidFill>
              <a:latin typeface="微软雅黑" charset="0"/>
              <a:ea typeface="微软雅黑" charset="0"/>
              <a:cs typeface="微软雅黑" charset="0"/>
            </a:endParaRPr>
          </a:p>
          <a:p>
            <a:pPr algn="l"/>
            <a:endParaRPr lang="zh-CN" altLang="en-US" sz="2000">
              <a:solidFill>
                <a:srgbClr val="000000"/>
              </a:solidFill>
              <a:latin typeface="微软雅黑" charset="0"/>
              <a:ea typeface="微软雅黑" charset="0"/>
              <a:cs typeface="微软雅黑"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学校栅格模型进行模拟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060" y="817509"/>
            <a:ext cx="12864316" cy="5695944"/>
          </a:xfrm>
          <a:prstGeom prst="rect">
            <a:avLst/>
          </a:prstGeom>
        </p:spPr>
        <p:txBody>
          <a:bodyPr wrap="square" rtlCol="0">
            <a:noAutofit/>
          </a:bodyPr>
          <a:lstStyle/>
          <a:p>
            <a:pPr algn="l"/>
            <a:r>
              <a:rPr lang="en-US" altLang="en-US" sz="2000">
                <a:solidFill>
                  <a:srgbClr val="008013"/>
                </a:solidFill>
                <a:latin typeface="Consolas" panose="020B0609020204030204" charset="0"/>
                <a:ea typeface="Consolas" panose="020B0609020204030204" charset="0"/>
                <a:cs typeface="Consolas" panose="020B0609020204030204" charset="0"/>
              </a:rPr>
              <a:t>% </a:t>
            </a:r>
            <a:r>
              <a:rPr lang="zh-CN" altLang="en-US" sz="2000">
                <a:solidFill>
                  <a:srgbClr val="008013"/>
                </a:solidFill>
                <a:latin typeface="微软雅黑" charset="0"/>
                <a:ea typeface="Consolas" panose="020B0609020204030204"/>
                <a:cs typeface="Consolas" panose="020B0609020204030204"/>
              </a:rPr>
              <a:t>学校栅格模型与信号传播仿真</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clear;</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clc;</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close </a:t>
            </a:r>
            <a:r>
              <a:rPr lang="en-US" altLang="en-US" sz="2000">
                <a:solidFill>
                  <a:srgbClr val="A709F5"/>
                </a:solidFill>
                <a:latin typeface="Calibri" charset="0"/>
                <a:ea typeface="Consolas" panose="020B0609020204030204" charset="0"/>
                <a:cs typeface="微软雅黑" charset="0"/>
              </a:rPr>
              <a:t>all</a:t>
            </a:r>
            <a:r>
              <a:rPr lang="en-US" altLang="en-US" sz="2000">
                <a:latin typeface="Consolas" panose="020B0609020204030204" charset="0"/>
                <a:ea typeface="Consolas" panose="020B0609020204030204" charset="0"/>
                <a:cs typeface="Consolas" panose="020B0609020204030204" charset="0"/>
              </a:rPr>
              <a:t>;</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rPr>
              <a:t>%% </a:t>
            </a:r>
            <a:r>
              <a:rPr lang="zh-CN" altLang="en-US" sz="2000">
                <a:solidFill>
                  <a:srgbClr val="008013"/>
                </a:solidFill>
                <a:latin typeface="微软雅黑" charset="0"/>
                <a:ea typeface="Consolas" panose="020B0609020204030204"/>
                <a:cs typeface="Consolas" panose="020B0609020204030204"/>
              </a:rPr>
              <a:t>参数设置</a:t>
            </a:r>
            <a:endParaRPr lang="zh-CN" altLang="en-US" sz="2000">
              <a:latin typeface="微软雅黑" charset="0"/>
              <a:ea typeface="微软雅黑" charset="0"/>
              <a:cs typeface="微软雅黑" charset="0"/>
            </a:endParaRPr>
          </a:p>
          <a:p>
            <a:pPr algn="l"/>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栅格大小 </a:t>
            </a:r>
            <a:r>
              <a:rPr lang="en-US" altLang="en-US" sz="2000">
                <a:solidFill>
                  <a:srgbClr val="008013"/>
                </a:solidFill>
                <a:latin typeface="Consolas" panose="020B0609020204030204" charset="0"/>
                <a:ea typeface="Consolas" panose="020B0609020204030204" charset="0"/>
                <a:cs typeface="Consolas" panose="020B0609020204030204" charset="0"/>
              </a:rPr>
              <a:t>[</a:t>
            </a:r>
            <a:r>
              <a:rPr lang="zh-CN" altLang="en-US" sz="2000">
                <a:solidFill>
                  <a:srgbClr val="008013"/>
                </a:solidFill>
                <a:latin typeface="微软雅黑" charset="0"/>
                <a:ea typeface="Consolas" panose="020B0609020204030204"/>
                <a:cs typeface="Consolas" panose="020B0609020204030204"/>
              </a:rPr>
              <a:t>行数</a:t>
            </a:r>
            <a:r>
              <a:rPr lang="en-US" altLang="en-US" sz="2000">
                <a:solidFill>
                  <a:srgbClr val="008013"/>
                </a:solidFill>
                <a:latin typeface="Consolas" panose="020B0609020204030204" charset="0"/>
                <a:ea typeface="Consolas" panose="020B0609020204030204" charset="0"/>
                <a:cs typeface="Consolas" panose="020B0609020204030204" charset="0"/>
              </a:rPr>
              <a:t>, </a:t>
            </a:r>
            <a:r>
              <a:rPr lang="zh-CN" altLang="en-US" sz="2000">
                <a:solidFill>
                  <a:srgbClr val="008013"/>
                </a:solidFill>
                <a:latin typeface="微软雅黑" charset="0"/>
                <a:ea typeface="Consolas" panose="020B0609020204030204"/>
                <a:cs typeface="Consolas" panose="020B0609020204030204"/>
              </a:rPr>
              <a:t>列数</a:t>
            </a:r>
            <a:r>
              <a:rPr lang="en-US" altLang="en-US" sz="2000">
                <a:solidFill>
                  <a:srgbClr val="008013"/>
                </a:solidFill>
                <a:latin typeface="Consolas" panose="020B0609020204030204" charset="0"/>
                <a:ea typeface="Consolas" panose="020B0609020204030204" charset="0"/>
                <a:cs typeface="Consolas" panose="020B0609020204030204" charset="0"/>
              </a:rPr>
              <a:t>]</a:t>
            </a:r>
          </a:p>
          <a:p>
            <a:pPr algn="l"/>
            <a:r>
              <a:rPr lang="en-US" altLang="zh-CN" sz="2000">
                <a:latin typeface="微软雅黑" charset="0"/>
                <a:ea typeface="微软雅黑" charset="0"/>
                <a:cs typeface="微软雅黑" charset="0"/>
              </a:rPr>
              <a:t>grid_size = [68, 95]; </a:t>
            </a:r>
            <a:endParaRPr lang="zh-CN" altLang="en-US" sz="2000">
              <a:latin typeface="微软雅黑" charset="0"/>
              <a:ea typeface="微软雅黑" charset="0"/>
              <a:cs typeface="微软雅黑" charset="0"/>
            </a:endParaRPr>
          </a:p>
          <a:p>
            <a:pPr algn="l"/>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基站数量</a:t>
            </a:r>
          </a:p>
          <a:p>
            <a:pPr algn="l"/>
            <a:r>
              <a:rPr lang="en-US" altLang="zh-CN" sz="2000">
                <a:latin typeface="微软雅黑" charset="0"/>
                <a:ea typeface="微软雅黑" charset="0"/>
                <a:cs typeface="微软雅黑" charset="0"/>
              </a:rPr>
              <a:t>num_stations = 10; </a:t>
            </a:r>
            <a:endParaRPr lang="zh-CN" altLang="en-US" sz="2000">
              <a:latin typeface="微软雅黑" charset="0"/>
              <a:ea typeface="微软雅黑" charset="0"/>
              <a:cs typeface="微软雅黑" charset="0"/>
            </a:endParaRPr>
          </a:p>
          <a:p>
            <a:pPr algn="l"/>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蒙特卡洛迭代次数</a:t>
            </a:r>
          </a:p>
          <a:p>
            <a:pPr algn="l"/>
            <a:r>
              <a:rPr lang="en-US" altLang="zh-CN" sz="2000">
                <a:latin typeface="微软雅黑" charset="0"/>
                <a:ea typeface="微软雅黑" charset="0"/>
                <a:cs typeface="微软雅黑" charset="0"/>
              </a:rPr>
              <a:t>num_iterations = 1000; </a:t>
            </a:r>
            <a:endParaRPr lang="zh-CN" altLang="en-US" sz="2000">
              <a:latin typeface="微软雅黑" charset="0"/>
              <a:ea typeface="微软雅黑" charset="0"/>
              <a:cs typeface="微软雅黑" charset="0"/>
            </a:endParaRPr>
          </a:p>
          <a:p>
            <a:pPr algn="l"/>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最小信号强度要求</a:t>
            </a:r>
            <a:r>
              <a:rPr lang="en-US" altLang="en-US" sz="2000">
                <a:solidFill>
                  <a:srgbClr val="008013"/>
                </a:solidFill>
                <a:latin typeface="Consolas" panose="020B0609020204030204" charset="0"/>
                <a:ea typeface="Consolas" panose="020B0609020204030204" charset="0"/>
                <a:cs typeface="Consolas" panose="020B0609020204030204" charset="0"/>
              </a:rPr>
              <a:t>(dBm)</a:t>
            </a:r>
          </a:p>
          <a:p>
            <a:pPr algn="l"/>
            <a:r>
              <a:rPr lang="en-US" altLang="zh-CN" sz="2000">
                <a:latin typeface="微软雅黑" charset="0"/>
                <a:ea typeface="微软雅黑" charset="0"/>
                <a:cs typeface="微软雅黑" charset="0"/>
              </a:rPr>
              <a:t>min_signal_strength = 20; </a:t>
            </a:r>
            <a:endParaRPr lang="zh-CN" altLang="en-US" sz="2000">
              <a:latin typeface="微软雅黑" charset="0"/>
              <a:ea typeface="微软雅黑" charset="0"/>
              <a:cs typeface="微软雅黑" charset="0"/>
            </a:endParaRPr>
          </a:p>
          <a:p>
            <a:pPr algn="l"/>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基站初始信号强度</a:t>
            </a:r>
            <a:r>
              <a:rPr lang="en-US" altLang="en-US" sz="2000">
                <a:solidFill>
                  <a:srgbClr val="008013"/>
                </a:solidFill>
                <a:latin typeface="Consolas" panose="020B0609020204030204" charset="0"/>
                <a:ea typeface="Consolas" panose="020B0609020204030204" charset="0"/>
                <a:cs typeface="Consolas" panose="020B0609020204030204" charset="0"/>
              </a:rPr>
              <a:t>(dBm)</a:t>
            </a:r>
          </a:p>
          <a:p>
            <a:pPr algn="l"/>
            <a:r>
              <a:rPr lang="en-US" altLang="zh-CN" sz="2000">
                <a:latin typeface="微软雅黑" charset="0"/>
                <a:ea typeface="微软雅黑" charset="0"/>
                <a:cs typeface="微软雅黑" charset="0"/>
              </a:rPr>
              <a:t>initial_power = 46; </a:t>
            </a:r>
            <a:endParaRPr lang="zh-CN" altLang="en-US" sz="2000">
              <a:latin typeface="微软雅黑" charset="0"/>
              <a:ea typeface="微软雅黑" charset="0"/>
              <a:cs typeface="微软雅黑" charset="0"/>
            </a:endParaRPr>
          </a:p>
          <a:p>
            <a:pPr algn="l"/>
            <a:endParaRPr lang="zh-CN" altLang="en-US" sz="2000">
              <a:latin typeface="微软雅黑" charset="0"/>
              <a:ea typeface="微软雅黑" charset="0"/>
              <a:cs typeface="微软雅黑" charset="0"/>
            </a:endParaRPr>
          </a:p>
        </p:txBody>
      </p:sp>
      <p:sp>
        <p:nvSpPr>
          <p:cNvPr id="11" name="文本框 10"/>
          <p:cNvSpPr txBox="1"/>
          <p:nvPr userDrawn="1"/>
        </p:nvSpPr>
        <p:spPr>
          <a:xfrm>
            <a:off x="5463933" y="817517"/>
            <a:ext cx="12864316" cy="5695944"/>
          </a:xfrm>
          <a:prstGeom prst="rect">
            <a:avLst/>
          </a:prstGeom>
        </p:spPr>
        <p:txBody>
          <a:bodyPr wrap="square" rtlCol="0">
            <a:noAutofit/>
          </a:bodyPr>
          <a:lstStyle/>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物体类型及其衰减特性</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物体编号说明：</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0: </a:t>
            </a:r>
            <a:r>
              <a:rPr lang="zh-CN" altLang="en-US" sz="2000">
                <a:solidFill>
                  <a:srgbClr val="008013"/>
                </a:solidFill>
                <a:latin typeface="微软雅黑" charset="0"/>
                <a:ea typeface="Consolas" panose="020B0609020204030204"/>
                <a:cs typeface="Consolas" panose="020B0609020204030204"/>
                <a:sym typeface="+mn-ea"/>
              </a:rPr>
              <a:t>空地</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1: </a:t>
            </a:r>
            <a:r>
              <a:rPr lang="zh-CN" altLang="en-US" sz="2000">
                <a:solidFill>
                  <a:srgbClr val="008013"/>
                </a:solidFill>
                <a:latin typeface="微软雅黑" charset="0"/>
                <a:ea typeface="Consolas" panose="020B0609020204030204"/>
                <a:cs typeface="Consolas" panose="020B0609020204030204"/>
                <a:sym typeface="+mn-ea"/>
              </a:rPr>
              <a:t>建筑物</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2: </a:t>
            </a:r>
            <a:r>
              <a:rPr lang="zh-CN" altLang="en-US" sz="2000">
                <a:solidFill>
                  <a:srgbClr val="008013"/>
                </a:solidFill>
                <a:latin typeface="微软雅黑" charset="0"/>
                <a:ea typeface="Consolas" panose="020B0609020204030204"/>
                <a:cs typeface="Consolas" panose="020B0609020204030204"/>
                <a:sym typeface="+mn-ea"/>
              </a:rPr>
              <a:t>树木</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3: </a:t>
            </a:r>
            <a:r>
              <a:rPr lang="zh-CN" altLang="en-US" sz="2000">
                <a:solidFill>
                  <a:srgbClr val="008013"/>
                </a:solidFill>
                <a:latin typeface="微软雅黑" charset="0"/>
                <a:ea typeface="Consolas" panose="020B0609020204030204"/>
                <a:cs typeface="Consolas" panose="020B0609020204030204"/>
                <a:sym typeface="+mn-ea"/>
              </a:rPr>
              <a:t>道路</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4: </a:t>
            </a:r>
            <a:r>
              <a:rPr lang="zh-CN" altLang="en-US" sz="2000">
                <a:solidFill>
                  <a:srgbClr val="008013"/>
                </a:solidFill>
                <a:latin typeface="微软雅黑" charset="0"/>
                <a:ea typeface="Consolas" panose="020B0609020204030204"/>
                <a:cs typeface="Consolas" panose="020B0609020204030204"/>
                <a:sym typeface="+mn-ea"/>
              </a:rPr>
              <a:t>水体</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object_types = struct(</a:t>
            </a:r>
            <a:r>
              <a:rPr lang="en-US" altLang="en-US" sz="2000">
                <a:solidFill>
                  <a:srgbClr val="0E00FF"/>
                </a:solidFill>
                <a:latin typeface="Calibri" charset="0"/>
                <a:ea typeface="Consolas" panose="020B0609020204030204" charset="0"/>
                <a:cs typeface="微软雅黑" charset="0"/>
                <a:sym typeface="+mn-ea"/>
              </a:rPr>
              <a:t>...</a:t>
            </a:r>
            <a:endParaRPr lang="zh-CN" altLang="en-US" sz="2000">
              <a:latin typeface="微软雅黑" charset="0"/>
              <a:ea typeface="微软雅黑" charset="0"/>
              <a:cs typeface="微软雅黑" charset="0"/>
            </a:endParaRPr>
          </a:p>
          <a:p>
            <a:pPr algn="l"/>
            <a:r>
              <a:rPr lang="en-US" altLang="en-US" sz="2000">
                <a:solidFill>
                  <a:srgbClr val="A709F5"/>
                </a:solidFill>
                <a:latin typeface="Consolas" panose="020B0609020204030204" charset="0"/>
                <a:ea typeface="Consolas" panose="020B0609020204030204" charset="0"/>
                <a:cs typeface="Consolas" panose="020B0609020204030204" charset="0"/>
                <a:sym typeface="+mn-ea"/>
              </a:rPr>
              <a:t>'empty'</a:t>
            </a:r>
            <a:r>
              <a:rPr lang="en-US" altLang="en-US" sz="2000">
                <a:latin typeface="Consolas" panose="020B0609020204030204" charset="0"/>
                <a:ea typeface="Consolas" panose="020B0609020204030204" charset="0"/>
                <a:cs typeface="Consolas" panose="020B0609020204030204" charset="0"/>
                <a:sym typeface="+mn-ea"/>
              </a:rPr>
              <a:t>, 0, </a:t>
            </a:r>
            <a:r>
              <a:rPr lang="en-US" altLang="en-US" sz="2000">
                <a:solidFill>
                  <a:srgbClr val="0E00FF"/>
                </a:solidFill>
                <a:latin typeface="Calibri" charset="0"/>
                <a:ea typeface="Consolas" panose="020B0609020204030204" charset="0"/>
                <a:cs typeface="微软雅黑" charset="0"/>
                <a:sym typeface="+mn-ea"/>
              </a:rPr>
              <a:t>...</a:t>
            </a:r>
            <a:endParaRPr lang="zh-CN" altLang="en-US" sz="2000">
              <a:latin typeface="微软雅黑" charset="0"/>
              <a:ea typeface="微软雅黑" charset="0"/>
              <a:cs typeface="微软雅黑" charset="0"/>
            </a:endParaRPr>
          </a:p>
          <a:p>
            <a:pPr algn="l"/>
            <a:r>
              <a:rPr lang="en-US" altLang="en-US" sz="2000">
                <a:solidFill>
                  <a:srgbClr val="A709F5"/>
                </a:solidFill>
                <a:latin typeface="Consolas" panose="020B0609020204030204" charset="0"/>
                <a:ea typeface="Consolas" panose="020B0609020204030204" charset="0"/>
                <a:cs typeface="Consolas" panose="020B0609020204030204" charset="0"/>
                <a:sym typeface="+mn-ea"/>
              </a:rPr>
              <a:t>'building'</a:t>
            </a:r>
            <a:r>
              <a:rPr lang="en-US" altLang="en-US" sz="2000">
                <a:latin typeface="Consolas" panose="020B0609020204030204" charset="0"/>
                <a:ea typeface="Consolas" panose="020B0609020204030204" charset="0"/>
                <a:cs typeface="Consolas" panose="020B0609020204030204" charset="0"/>
                <a:sym typeface="+mn-ea"/>
              </a:rPr>
              <a:t>, 1, </a:t>
            </a:r>
            <a:r>
              <a:rPr lang="en-US" altLang="en-US" sz="2000">
                <a:solidFill>
                  <a:srgbClr val="0E00FF"/>
                </a:solidFill>
                <a:latin typeface="Calibri" charset="0"/>
                <a:ea typeface="Consolas" panose="020B0609020204030204" charset="0"/>
                <a:cs typeface="微软雅黑" charset="0"/>
                <a:sym typeface="+mn-ea"/>
              </a:rPr>
              <a:t>...</a:t>
            </a:r>
            <a:endParaRPr lang="zh-CN" altLang="en-US" sz="2000">
              <a:latin typeface="微软雅黑" charset="0"/>
              <a:ea typeface="微软雅黑" charset="0"/>
              <a:cs typeface="微软雅黑" charset="0"/>
            </a:endParaRPr>
          </a:p>
          <a:p>
            <a:pPr algn="l"/>
            <a:r>
              <a:rPr lang="en-US" altLang="en-US" sz="2000">
                <a:solidFill>
                  <a:srgbClr val="A709F5"/>
                </a:solidFill>
                <a:latin typeface="Consolas" panose="020B0609020204030204" charset="0"/>
                <a:ea typeface="Consolas" panose="020B0609020204030204" charset="0"/>
                <a:cs typeface="Consolas" panose="020B0609020204030204" charset="0"/>
                <a:sym typeface="+mn-ea"/>
              </a:rPr>
              <a:t>'tree'</a:t>
            </a:r>
            <a:r>
              <a:rPr lang="en-US" altLang="en-US" sz="2000">
                <a:latin typeface="Consolas" panose="020B0609020204030204" charset="0"/>
                <a:ea typeface="Consolas" panose="020B0609020204030204" charset="0"/>
                <a:cs typeface="Consolas" panose="020B0609020204030204" charset="0"/>
                <a:sym typeface="+mn-ea"/>
              </a:rPr>
              <a:t>, 2, </a:t>
            </a:r>
            <a:r>
              <a:rPr lang="en-US" altLang="en-US" sz="2000">
                <a:solidFill>
                  <a:srgbClr val="0E00FF"/>
                </a:solidFill>
                <a:latin typeface="Calibri" charset="0"/>
                <a:ea typeface="Consolas" panose="020B0609020204030204" charset="0"/>
                <a:cs typeface="微软雅黑" charset="0"/>
                <a:sym typeface="+mn-ea"/>
              </a:rPr>
              <a:t>...</a:t>
            </a:r>
            <a:endParaRPr lang="zh-CN" altLang="en-US" sz="2000">
              <a:latin typeface="微软雅黑" charset="0"/>
              <a:ea typeface="微软雅黑" charset="0"/>
              <a:cs typeface="微软雅黑" charset="0"/>
            </a:endParaRPr>
          </a:p>
          <a:p>
            <a:pPr algn="l"/>
            <a:r>
              <a:rPr lang="en-US" altLang="en-US" sz="2000">
                <a:solidFill>
                  <a:srgbClr val="A709F5"/>
                </a:solidFill>
                <a:latin typeface="Consolas" panose="020B0609020204030204" charset="0"/>
                <a:ea typeface="Consolas" panose="020B0609020204030204" charset="0"/>
                <a:cs typeface="Consolas" panose="020B0609020204030204" charset="0"/>
                <a:sym typeface="+mn-ea"/>
              </a:rPr>
              <a:t>'road'</a:t>
            </a:r>
            <a:r>
              <a:rPr lang="en-US" altLang="en-US" sz="2000">
                <a:latin typeface="Consolas" panose="020B0609020204030204" charset="0"/>
                <a:ea typeface="Consolas" panose="020B0609020204030204" charset="0"/>
                <a:cs typeface="Consolas" panose="020B0609020204030204" charset="0"/>
                <a:sym typeface="+mn-ea"/>
              </a:rPr>
              <a:t>, 3, </a:t>
            </a:r>
            <a:r>
              <a:rPr lang="en-US" altLang="en-US" sz="2000">
                <a:solidFill>
                  <a:srgbClr val="0E00FF"/>
                </a:solidFill>
                <a:latin typeface="Calibri" charset="0"/>
                <a:ea typeface="Consolas" panose="020B0609020204030204" charset="0"/>
                <a:cs typeface="微软雅黑" charset="0"/>
                <a:sym typeface="+mn-ea"/>
              </a:rPr>
              <a:t>...</a:t>
            </a:r>
            <a:endParaRPr lang="zh-CN" altLang="en-US" sz="2000">
              <a:latin typeface="微软雅黑" charset="0"/>
              <a:ea typeface="微软雅黑" charset="0"/>
              <a:cs typeface="微软雅黑" charset="0"/>
            </a:endParaRPr>
          </a:p>
          <a:p>
            <a:pPr algn="l"/>
            <a:r>
              <a:rPr lang="en-US" altLang="en-US" sz="2000">
                <a:solidFill>
                  <a:srgbClr val="A709F5"/>
                </a:solidFill>
                <a:latin typeface="Consolas" panose="020B0609020204030204" charset="0"/>
                <a:ea typeface="Consolas" panose="020B0609020204030204" charset="0"/>
                <a:cs typeface="Consolas" panose="020B0609020204030204" charset="0"/>
                <a:sym typeface="+mn-ea"/>
              </a:rPr>
              <a:t>'water'</a:t>
            </a:r>
            <a:r>
              <a:rPr lang="en-US" altLang="en-US" sz="2000">
                <a:latin typeface="Consolas" panose="020B0609020204030204" charset="0"/>
                <a:ea typeface="Consolas" panose="020B0609020204030204" charset="0"/>
                <a:cs typeface="Consolas" panose="020B0609020204030204" charset="0"/>
                <a:sym typeface="+mn-ea"/>
              </a:rPr>
              <a:t>, 4);</a:t>
            </a:r>
            <a:endParaRPr lang="zh-CN" altLang="en-US" sz="2000">
              <a:latin typeface="微软雅黑" charset="0"/>
              <a:ea typeface="微软雅黑" charset="0"/>
              <a:cs typeface="微软雅黑"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学校栅格模型进行模拟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060" y="817509"/>
            <a:ext cx="12864316" cy="5695944"/>
          </a:xfrm>
          <a:prstGeom prst="rect">
            <a:avLst/>
          </a:prstGeom>
        </p:spPr>
        <p:txBody>
          <a:bodyPr wrap="square" rtlCol="0">
            <a:noAutofit/>
          </a:bodyPr>
          <a:lstStyle/>
          <a:p>
            <a:pPr algn="l"/>
            <a:r>
              <a:rPr lang="en-US" altLang="en-US" sz="2000">
                <a:solidFill>
                  <a:srgbClr val="008013"/>
                </a:solidFill>
                <a:latin typeface="Consolas" panose="020B0609020204030204" charset="0"/>
                <a:ea typeface="Consolas" panose="020B0609020204030204" charset="0"/>
                <a:cs typeface="Consolas" panose="020B0609020204030204" charset="0"/>
              </a:rPr>
              <a:t>% </a:t>
            </a:r>
            <a:r>
              <a:rPr lang="zh-CN" altLang="en-US" sz="2000">
                <a:solidFill>
                  <a:srgbClr val="008013"/>
                </a:solidFill>
                <a:latin typeface="微软雅黑" charset="0"/>
                <a:ea typeface="Consolas" panose="020B0609020204030204"/>
                <a:cs typeface="Consolas" panose="020B0609020204030204"/>
              </a:rPr>
              <a:t>不同物体的衰减系数 </a:t>
            </a:r>
            <a:r>
              <a:rPr lang="en-US" altLang="en-US" sz="2000">
                <a:solidFill>
                  <a:srgbClr val="008013"/>
                </a:solidFill>
                <a:latin typeface="Consolas" panose="020B0609020204030204" charset="0"/>
                <a:ea typeface="Consolas" panose="020B0609020204030204" charset="0"/>
                <a:cs typeface="Consolas" panose="020B0609020204030204" charset="0"/>
              </a:rPr>
              <a:t>(dB/m)</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attenuation_coeffs = [0.01, 104.17, 0.25, 3, 0.02]; </a:t>
            </a:r>
            <a:r>
              <a:rPr lang="en-US" altLang="en-US" sz="2000">
                <a:solidFill>
                  <a:srgbClr val="008013"/>
                </a:solidFill>
                <a:latin typeface="Calibri" charset="0"/>
                <a:ea typeface="Consolas" panose="020B0609020204030204" charset="0"/>
                <a:cs typeface="微软雅黑" charset="0"/>
              </a:rPr>
              <a:t>% </a:t>
            </a:r>
            <a:r>
              <a:rPr lang="zh-CN" altLang="en-US" sz="2000">
                <a:solidFill>
                  <a:srgbClr val="008013"/>
                </a:solidFill>
                <a:latin typeface="微软雅黑" charset="0"/>
                <a:ea typeface="Consolas" panose="020B0609020204030204"/>
                <a:cs typeface="Consolas" panose="020B0609020204030204"/>
              </a:rPr>
              <a:t>对应每种物体类型</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rPr>
              <a:t>%% </a:t>
            </a:r>
            <a:r>
              <a:rPr lang="zh-CN" altLang="en-US" sz="2000">
                <a:solidFill>
                  <a:srgbClr val="008013"/>
                </a:solidFill>
                <a:latin typeface="微软雅黑" charset="0"/>
                <a:ea typeface="Consolas" panose="020B0609020204030204"/>
                <a:cs typeface="Consolas" panose="020B0609020204030204"/>
              </a:rPr>
              <a:t>导入栅格数据</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rPr>
              <a:t>% </a:t>
            </a:r>
            <a:r>
              <a:rPr lang="zh-CN" altLang="en-US" sz="2000">
                <a:solidFill>
                  <a:srgbClr val="008013"/>
                </a:solidFill>
                <a:latin typeface="微软雅黑" charset="0"/>
                <a:ea typeface="Consolas" panose="020B0609020204030204"/>
                <a:cs typeface="Consolas" panose="020B0609020204030204"/>
              </a:rPr>
              <a:t>从</a:t>
            </a:r>
            <a:r>
              <a:rPr lang="en-US" altLang="en-US" sz="2000">
                <a:solidFill>
                  <a:srgbClr val="008013"/>
                </a:solidFill>
                <a:latin typeface="Consolas" panose="020B0609020204030204" charset="0"/>
                <a:ea typeface="Consolas" panose="020B0609020204030204" charset="0"/>
                <a:cs typeface="Consolas" panose="020B0609020204030204" charset="0"/>
              </a:rPr>
              <a:t>CSV</a:t>
            </a:r>
            <a:r>
              <a:rPr lang="zh-CN" altLang="en-US" sz="2000">
                <a:solidFill>
                  <a:srgbClr val="008013"/>
                </a:solidFill>
                <a:latin typeface="微软雅黑" charset="0"/>
                <a:ea typeface="Consolas" panose="020B0609020204030204"/>
                <a:cs typeface="Consolas" panose="020B0609020204030204"/>
              </a:rPr>
              <a:t>文件导入栅格数据</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rPr>
              <a:t>try</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grid_data = readmatrix(</a:t>
            </a:r>
            <a:r>
              <a:rPr lang="en-US" altLang="en-US" sz="2000">
                <a:solidFill>
                  <a:srgbClr val="A709F5"/>
                </a:solidFill>
                <a:latin typeface="Calibri" charset="0"/>
                <a:ea typeface="Consolas" panose="020B0609020204030204" charset="0"/>
                <a:cs typeface="微软雅黑" charset="0"/>
              </a:rPr>
              <a:t>'school_grid.csv'</a:t>
            </a:r>
            <a:r>
              <a:rPr lang="en-US" altLang="en-US" sz="2000">
                <a:latin typeface="Consolas" panose="020B0609020204030204" charset="0"/>
                <a:ea typeface="Consolas" panose="020B0609020204030204" charset="0"/>
                <a:cs typeface="Consolas" panose="020B0609020204030204" charset="0"/>
              </a:rPr>
              <a:t>);</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rPr>
              <a:t>if </a:t>
            </a:r>
            <a:r>
              <a:rPr lang="en-US" altLang="en-US" sz="2000">
                <a:latin typeface="Consolas" panose="020B0609020204030204" charset="0"/>
                <a:ea typeface="Consolas" panose="020B0609020204030204" charset="0"/>
                <a:cs typeface="Consolas" panose="020B0609020204030204" charset="0"/>
              </a:rPr>
              <a:t>~isequal(size(grid_data), grid_size)</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error(</a:t>
            </a:r>
            <a:r>
              <a:rPr lang="en-US" altLang="en-US" sz="2000">
                <a:solidFill>
                  <a:srgbClr val="A709F5"/>
                </a:solidFill>
                <a:latin typeface="Calibri" charset="0"/>
                <a:ea typeface="Consolas" panose="020B0609020204030204" charset="0"/>
                <a:cs typeface="微软雅黑" charset="0"/>
              </a:rPr>
              <a:t>'</a:t>
            </a:r>
            <a:r>
              <a:rPr lang="zh-CN" altLang="en-US" sz="2000">
                <a:solidFill>
                  <a:srgbClr val="A709F5"/>
                </a:solidFill>
                <a:latin typeface="微软雅黑" charset="0"/>
                <a:ea typeface="Consolas" panose="020B0609020204030204"/>
                <a:cs typeface="Consolas" panose="020B0609020204030204"/>
              </a:rPr>
              <a:t>栅格数据大小与设定不符</a:t>
            </a:r>
            <a:r>
              <a:rPr lang="en-US" altLang="en-US" sz="2000">
                <a:solidFill>
                  <a:srgbClr val="A709F5"/>
                </a:solidFill>
                <a:latin typeface="Consolas" panose="020B0609020204030204" charset="0"/>
                <a:ea typeface="Consolas" panose="020B0609020204030204" charset="0"/>
                <a:cs typeface="Consolas" panose="020B0609020204030204" charset="0"/>
              </a:rPr>
              <a:t>'</a:t>
            </a:r>
            <a:r>
              <a:rPr lang="en-US" altLang="en-US" sz="2000">
                <a:latin typeface="Consolas" panose="020B0609020204030204" charset="0"/>
                <a:ea typeface="Consolas" panose="020B0609020204030204" charset="0"/>
                <a:cs typeface="Consolas" panose="020B0609020204030204" charset="0"/>
              </a:rPr>
              <a:t>);</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rPr>
              <a:t>end</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rPr>
              <a:t>% </a:t>
            </a:r>
            <a:r>
              <a:rPr lang="zh-CN" altLang="en-US" sz="2000">
                <a:solidFill>
                  <a:srgbClr val="008013"/>
                </a:solidFill>
                <a:latin typeface="微软雅黑" charset="0"/>
                <a:ea typeface="Consolas" panose="020B0609020204030204"/>
                <a:cs typeface="Consolas" panose="020B0609020204030204"/>
              </a:rPr>
              <a:t>验证数据有效性</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rPr>
              <a:t>if </a:t>
            </a:r>
            <a:r>
              <a:rPr lang="en-US" altLang="en-US" sz="2000">
                <a:latin typeface="Consolas" panose="020B0609020204030204" charset="0"/>
                <a:ea typeface="Consolas" panose="020B0609020204030204" charset="0"/>
                <a:cs typeface="Consolas" panose="020B0609020204030204" charset="0"/>
              </a:rPr>
              <a:t>any(grid_data(:) &lt; 0) || any(grid_data(:) &gt; 4)</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error(</a:t>
            </a:r>
            <a:r>
              <a:rPr lang="en-US" altLang="en-US" sz="2000">
                <a:solidFill>
                  <a:srgbClr val="A709F5"/>
                </a:solidFill>
                <a:latin typeface="Calibri" charset="0"/>
                <a:ea typeface="Consolas" panose="020B0609020204030204" charset="0"/>
                <a:cs typeface="微软雅黑" charset="0"/>
              </a:rPr>
              <a:t>'</a:t>
            </a:r>
            <a:r>
              <a:rPr lang="zh-CN" altLang="en-US" sz="2000">
                <a:solidFill>
                  <a:srgbClr val="A709F5"/>
                </a:solidFill>
                <a:latin typeface="微软雅黑" charset="0"/>
                <a:ea typeface="Consolas" panose="020B0609020204030204"/>
                <a:cs typeface="Consolas" panose="020B0609020204030204"/>
              </a:rPr>
              <a:t>栅格数据包含无效值（应为</a:t>
            </a:r>
            <a:r>
              <a:rPr lang="en-US" altLang="en-US" sz="2000">
                <a:solidFill>
                  <a:srgbClr val="A709F5"/>
                </a:solidFill>
                <a:latin typeface="Consolas" panose="020B0609020204030204" charset="0"/>
                <a:ea typeface="Consolas" panose="020B0609020204030204" charset="0"/>
                <a:cs typeface="Consolas" panose="020B0609020204030204" charset="0"/>
              </a:rPr>
              <a:t>0-4</a:t>
            </a:r>
            <a:r>
              <a:rPr lang="zh-CN" altLang="en-US" sz="2000">
                <a:solidFill>
                  <a:srgbClr val="A709F5"/>
                </a:solidFill>
                <a:latin typeface="微软雅黑" charset="0"/>
                <a:ea typeface="Consolas" panose="020B0609020204030204"/>
                <a:cs typeface="Consolas" panose="020B0609020204030204"/>
              </a:rPr>
              <a:t>）</a:t>
            </a:r>
            <a:r>
              <a:rPr lang="en-US" altLang="en-US" sz="2000">
                <a:solidFill>
                  <a:srgbClr val="A709F5"/>
                </a:solidFill>
                <a:latin typeface="Consolas" panose="020B0609020204030204" charset="0"/>
                <a:ea typeface="Consolas" panose="020B0609020204030204" charset="0"/>
                <a:cs typeface="Consolas" panose="020B0609020204030204" charset="0"/>
              </a:rPr>
              <a:t>'</a:t>
            </a:r>
            <a:r>
              <a:rPr lang="en-US" altLang="en-US" sz="2000">
                <a:latin typeface="Consolas" panose="020B0609020204030204" charset="0"/>
                <a:ea typeface="Consolas" panose="020B0609020204030204" charset="0"/>
                <a:cs typeface="Consolas" panose="020B0609020204030204" charset="0"/>
              </a:rPr>
              <a:t>);</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rPr>
              <a:t>end</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rPr>
              <a:t>catch</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rPr>
              <a:t>fprintf(</a:t>
            </a:r>
            <a:r>
              <a:rPr lang="en-US" altLang="en-US" sz="2000">
                <a:solidFill>
                  <a:srgbClr val="A709F5"/>
                </a:solidFill>
                <a:latin typeface="Calibri" charset="0"/>
                <a:ea typeface="Consolas" panose="020B0609020204030204" charset="0"/>
                <a:cs typeface="微软雅黑" charset="0"/>
              </a:rPr>
              <a:t>'</a:t>
            </a:r>
            <a:r>
              <a:rPr lang="zh-CN" altLang="en-US" sz="2000">
                <a:solidFill>
                  <a:srgbClr val="A709F5"/>
                </a:solidFill>
                <a:latin typeface="微软雅黑" charset="0"/>
                <a:ea typeface="Consolas" panose="020B0609020204030204"/>
                <a:cs typeface="Consolas" panose="020B0609020204030204"/>
              </a:rPr>
              <a:t>无法读取栅格数据文件或数据无效，使用示例数据</a:t>
            </a:r>
            <a:r>
              <a:rPr lang="en-US" altLang="en-US" sz="2000">
                <a:solidFill>
                  <a:srgbClr val="A709F5"/>
                </a:solidFill>
                <a:latin typeface="Consolas" panose="020B0609020204030204" charset="0"/>
                <a:ea typeface="Consolas" panose="020B0609020204030204" charset="0"/>
                <a:cs typeface="Consolas" panose="020B0609020204030204" charset="0"/>
              </a:rPr>
              <a:t>...\n'</a:t>
            </a:r>
            <a:r>
              <a:rPr lang="en-US" altLang="en-US" sz="2000">
                <a:latin typeface="Consolas" panose="020B0609020204030204" charset="0"/>
                <a:ea typeface="Consolas" panose="020B0609020204030204" charset="0"/>
                <a:cs typeface="Consolas" panose="020B0609020204030204" charset="0"/>
              </a:rPr>
              <a:t>);</a:t>
            </a:r>
            <a:endParaRPr lang="zh-CN" altLang="en-US" sz="2000">
              <a:latin typeface="微软雅黑" charset="0"/>
              <a:ea typeface="微软雅黑" charset="0"/>
              <a:cs typeface="微软雅黑" charset="0"/>
            </a:endParaRPr>
          </a:p>
          <a:p>
            <a:pPr algn="l"/>
            <a:endParaRPr lang="zh-CN" altLang="en-US" sz="2000">
              <a:latin typeface="微软雅黑" charset="0"/>
              <a:ea typeface="微软雅黑" charset="0"/>
              <a:cs typeface="微软雅黑"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学校栅格模型进行模拟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060" y="817509"/>
            <a:ext cx="12864316" cy="6042124"/>
          </a:xfrm>
          <a:prstGeom prst="rect">
            <a:avLst/>
          </a:prstGeom>
        </p:spPr>
        <p:txBody>
          <a:bodyPr wrap="square" rtlCol="0">
            <a:noAutofit/>
          </a:bodyPr>
          <a:lstStyle/>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生成示例栅格数据</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grid_data = zeros(grid_size);</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添加一些示例建筑物和设施</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grid_data(10:20, 10:20) = 1; </a:t>
            </a:r>
            <a:r>
              <a:rPr lang="en-US" altLang="en-US" sz="2000">
                <a:solidFill>
                  <a:srgbClr val="008013"/>
                </a:solidFill>
                <a:latin typeface="Calibri" charset="0"/>
                <a:ea typeface="Consolas" panose="020B0609020204030204" charset="0"/>
                <a:cs typeface="微软雅黑" charset="0"/>
                <a:sym typeface="+mn-ea"/>
              </a:rPr>
              <a:t>% </a:t>
            </a:r>
            <a:r>
              <a:rPr lang="zh-CN" altLang="en-US" sz="2000">
                <a:solidFill>
                  <a:srgbClr val="008013"/>
                </a:solidFill>
                <a:latin typeface="微软雅黑" charset="0"/>
                <a:ea typeface="Consolas" panose="020B0609020204030204"/>
                <a:cs typeface="Consolas" panose="020B0609020204030204"/>
                <a:sym typeface="+mn-ea"/>
              </a:rPr>
              <a:t>建筑物</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1</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grid_data(30:35, 30:45) = 1; </a:t>
            </a:r>
            <a:r>
              <a:rPr lang="en-US" altLang="en-US" sz="2000">
                <a:solidFill>
                  <a:srgbClr val="008013"/>
                </a:solidFill>
                <a:latin typeface="Calibri" charset="0"/>
                <a:ea typeface="Consolas" panose="020B0609020204030204" charset="0"/>
                <a:cs typeface="微软雅黑" charset="0"/>
                <a:sym typeface="+mn-ea"/>
              </a:rPr>
              <a:t>% </a:t>
            </a:r>
            <a:r>
              <a:rPr lang="zh-CN" altLang="en-US" sz="2000">
                <a:solidFill>
                  <a:srgbClr val="008013"/>
                </a:solidFill>
                <a:latin typeface="微软雅黑" charset="0"/>
                <a:ea typeface="Consolas" panose="020B0609020204030204"/>
                <a:cs typeface="Consolas" panose="020B0609020204030204"/>
                <a:sym typeface="+mn-ea"/>
              </a:rPr>
              <a:t>建筑物</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2</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grid_data(5:45, 25) = 3; </a:t>
            </a:r>
            <a:r>
              <a:rPr lang="en-US" altLang="en-US" sz="2000">
                <a:solidFill>
                  <a:srgbClr val="008013"/>
                </a:solidFill>
                <a:latin typeface="Calibri" charset="0"/>
                <a:ea typeface="Consolas" panose="020B0609020204030204" charset="0"/>
                <a:cs typeface="微软雅黑" charset="0"/>
                <a:sym typeface="+mn-ea"/>
              </a:rPr>
              <a:t>% </a:t>
            </a:r>
            <a:r>
              <a:rPr lang="zh-CN" altLang="en-US" sz="2000">
                <a:solidFill>
                  <a:srgbClr val="008013"/>
                </a:solidFill>
                <a:latin typeface="微软雅黑" charset="0"/>
                <a:ea typeface="Consolas" panose="020B0609020204030204"/>
                <a:cs typeface="Consolas" panose="020B0609020204030204"/>
                <a:sym typeface="+mn-ea"/>
              </a:rPr>
              <a:t>主路</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grid_data(25, 5:45) = 3; </a:t>
            </a:r>
            <a:r>
              <a:rPr lang="en-US" altLang="en-US" sz="2000">
                <a:solidFill>
                  <a:srgbClr val="008013"/>
                </a:solidFill>
                <a:latin typeface="Calibri" charset="0"/>
                <a:ea typeface="Consolas" panose="020B0609020204030204" charset="0"/>
                <a:cs typeface="微软雅黑" charset="0"/>
                <a:sym typeface="+mn-ea"/>
              </a:rPr>
              <a:t>% </a:t>
            </a:r>
            <a:r>
              <a:rPr lang="zh-CN" altLang="en-US" sz="2000">
                <a:solidFill>
                  <a:srgbClr val="008013"/>
                </a:solidFill>
                <a:latin typeface="微软雅黑" charset="0"/>
                <a:ea typeface="Consolas" panose="020B0609020204030204"/>
                <a:cs typeface="Consolas" panose="020B0609020204030204"/>
                <a:sym typeface="+mn-ea"/>
              </a:rPr>
              <a:t>交叉路</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grid_data(40:45, 5:10) = 2; </a:t>
            </a:r>
            <a:r>
              <a:rPr lang="en-US" altLang="en-US" sz="2000">
                <a:solidFill>
                  <a:srgbClr val="008013"/>
                </a:solidFill>
                <a:latin typeface="Calibri" charset="0"/>
                <a:ea typeface="Consolas" panose="020B0609020204030204" charset="0"/>
                <a:cs typeface="微软雅黑" charset="0"/>
                <a:sym typeface="+mn-ea"/>
              </a:rPr>
              <a:t>% </a:t>
            </a:r>
            <a:r>
              <a:rPr lang="zh-CN" altLang="en-US" sz="2000">
                <a:solidFill>
                  <a:srgbClr val="008013"/>
                </a:solidFill>
                <a:latin typeface="微软雅黑" charset="0"/>
                <a:ea typeface="Consolas" panose="020B0609020204030204"/>
                <a:cs typeface="Consolas" panose="020B0609020204030204"/>
                <a:sym typeface="+mn-ea"/>
              </a:rPr>
              <a:t>树木区域</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1</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grid_data(5:10, 40:45) = 2; </a:t>
            </a:r>
            <a:r>
              <a:rPr lang="en-US" altLang="en-US" sz="2000">
                <a:solidFill>
                  <a:srgbClr val="008013"/>
                </a:solidFill>
                <a:latin typeface="Calibri" charset="0"/>
                <a:ea typeface="Consolas" panose="020B0609020204030204" charset="0"/>
                <a:cs typeface="微软雅黑" charset="0"/>
                <a:sym typeface="+mn-ea"/>
              </a:rPr>
              <a:t>% </a:t>
            </a:r>
            <a:r>
              <a:rPr lang="zh-CN" altLang="en-US" sz="2000">
                <a:solidFill>
                  <a:srgbClr val="008013"/>
                </a:solidFill>
                <a:latin typeface="微软雅黑" charset="0"/>
                <a:ea typeface="Consolas" panose="020B0609020204030204"/>
                <a:cs typeface="Consolas" panose="020B0609020204030204"/>
                <a:sym typeface="+mn-ea"/>
              </a:rPr>
              <a:t>树木区域</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2</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grid_data(15:20, 35:40) = 4; </a:t>
            </a:r>
            <a:r>
              <a:rPr lang="en-US" altLang="en-US" sz="2000">
                <a:solidFill>
                  <a:srgbClr val="008013"/>
                </a:solidFill>
                <a:latin typeface="Calibri" charset="0"/>
                <a:ea typeface="Consolas" panose="020B0609020204030204" charset="0"/>
                <a:cs typeface="微软雅黑" charset="0"/>
                <a:sym typeface="+mn-ea"/>
              </a:rPr>
              <a:t>% </a:t>
            </a:r>
            <a:r>
              <a:rPr lang="zh-CN" altLang="en-US" sz="2000">
                <a:solidFill>
                  <a:srgbClr val="008013"/>
                </a:solidFill>
                <a:latin typeface="微软雅黑" charset="0"/>
                <a:ea typeface="Consolas" panose="020B0609020204030204"/>
                <a:cs typeface="Consolas" panose="020B0609020204030204"/>
                <a:sym typeface="+mn-ea"/>
              </a:rPr>
              <a:t>水体</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信号传播模型</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function </a:t>
            </a:r>
            <a:r>
              <a:rPr lang="en-US" altLang="en-US" sz="2000">
                <a:latin typeface="Consolas" panose="020B0609020204030204" charset="0"/>
                <a:ea typeface="Consolas" panose="020B0609020204030204" charset="0"/>
                <a:cs typeface="Consolas" panose="020B0609020204030204" charset="0"/>
                <a:sym typeface="+mn-ea"/>
              </a:rPr>
              <a:t>signal_strength = calculate_signal_strength(grid, station_pos, attenuation_coeffs, initial_power)</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[rows, cols] = size(grid);</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signal_strength = zeros(rows, cols);</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for </a:t>
            </a:r>
            <a:r>
              <a:rPr lang="en-US" altLang="en-US" sz="2000">
                <a:latin typeface="Consolas" panose="020B0609020204030204" charset="0"/>
                <a:ea typeface="Consolas" panose="020B0609020204030204" charset="0"/>
                <a:cs typeface="Consolas" panose="020B0609020204030204" charset="0"/>
                <a:sym typeface="+mn-ea"/>
              </a:rPr>
              <a:t>i = 1:rows</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for </a:t>
            </a:r>
            <a:r>
              <a:rPr lang="en-US" altLang="en-US" sz="2000">
                <a:latin typeface="Consolas" panose="020B0609020204030204" charset="0"/>
                <a:ea typeface="Consolas" panose="020B0609020204030204" charset="0"/>
                <a:cs typeface="Consolas" panose="020B0609020204030204" charset="0"/>
                <a:sym typeface="+mn-ea"/>
              </a:rPr>
              <a:t>j = 1:cols</a:t>
            </a:r>
            <a:endParaRPr lang="zh-CN" altLang="en-US" sz="2000">
              <a:latin typeface="微软雅黑" charset="0"/>
              <a:ea typeface="微软雅黑" charset="0"/>
              <a:cs typeface="微软雅黑"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学校栅格模型进行模拟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121" y="708652"/>
            <a:ext cx="12864316" cy="5695944"/>
          </a:xfrm>
          <a:prstGeom prst="rect">
            <a:avLst/>
          </a:prstGeom>
        </p:spPr>
        <p:txBody>
          <a:bodyPr wrap="square" rtlCol="0">
            <a:noAutofit/>
          </a:bodyPr>
          <a:lstStyle/>
          <a:p>
            <a:pPr algn="l"/>
            <a:r>
              <a:rPr lang="en-US" altLang="en-US" sz="2000">
                <a:latin typeface="Consolas" panose="020B0609020204030204" charset="0"/>
                <a:ea typeface="Consolas" panose="020B0609020204030204" charset="0"/>
                <a:cs typeface="Consolas" panose="020B0609020204030204" charset="0"/>
                <a:sym typeface="+mn-ea"/>
              </a:rPr>
              <a:t>distance = sqrt((i-station_pos(1))^2 + (j-station_pos(2))^2);</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计算到基站的距离</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自由空间路径损耗 </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a:t>
            </a:r>
            <a:r>
              <a:rPr lang="zh-CN" altLang="en-US" sz="2000">
                <a:solidFill>
                  <a:srgbClr val="008013"/>
                </a:solidFill>
                <a:latin typeface="微软雅黑" charset="0"/>
                <a:ea typeface="Consolas" panose="020B0609020204030204"/>
                <a:cs typeface="Consolas" panose="020B0609020204030204"/>
                <a:sym typeface="+mn-ea"/>
              </a:rPr>
              <a:t>使用对数尺度</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path_loss = 20 * log10(max(distance, 1)); </a:t>
            </a:r>
            <a:r>
              <a:rPr lang="en-US" altLang="en-US" sz="2000">
                <a:solidFill>
                  <a:srgbClr val="008013"/>
                </a:solidFill>
                <a:latin typeface="Calibri" charset="0"/>
                <a:ea typeface="Consolas" panose="020B0609020204030204" charset="0"/>
                <a:cs typeface="微软雅黑" charset="0"/>
                <a:sym typeface="+mn-ea"/>
              </a:rPr>
              <a:t>% </a:t>
            </a:r>
            <a:r>
              <a:rPr lang="zh-CN" altLang="en-US" sz="2000">
                <a:solidFill>
                  <a:srgbClr val="008013"/>
                </a:solidFill>
                <a:latin typeface="微软雅黑" charset="0"/>
                <a:ea typeface="Consolas" panose="020B0609020204030204"/>
                <a:cs typeface="Consolas" panose="020B0609020204030204"/>
                <a:sym typeface="+mn-ea"/>
              </a:rPr>
              <a:t>避免</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log(0)</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计算穿过的栅格和对应的衰减</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[x, y] = bresenham(station_pos(1), station_pos(2), i, j);</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total_attenuation = 0;</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for </a:t>
            </a:r>
            <a:r>
              <a:rPr lang="en-US" altLang="en-US" sz="2000">
                <a:latin typeface="Consolas" panose="020B0609020204030204" charset="0"/>
                <a:ea typeface="Consolas" panose="020B0609020204030204" charset="0"/>
                <a:cs typeface="Consolas" panose="020B0609020204030204" charset="0"/>
                <a:sym typeface="+mn-ea"/>
              </a:rPr>
              <a:t>k = 1:length(x)</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if </a:t>
            </a:r>
            <a:r>
              <a:rPr lang="en-US" altLang="en-US" sz="2000">
                <a:latin typeface="Consolas" panose="020B0609020204030204" charset="0"/>
                <a:ea typeface="Consolas" panose="020B0609020204030204" charset="0"/>
                <a:cs typeface="Consolas" panose="020B0609020204030204" charset="0"/>
                <a:sym typeface="+mn-ea"/>
              </a:rPr>
              <a:t>x(k) &gt;= 1 &amp;&amp; x(k) &lt;= rows &amp;&amp; y(k) &gt;= 1 &amp;&amp; y(k) &lt;= cols</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object_type = grid(x(k), y(k));</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确保</a:t>
            </a:r>
            <a:r>
              <a:rPr lang="en-US" altLang="en-US" sz="2000">
                <a:solidFill>
                  <a:srgbClr val="008013"/>
                </a:solidFill>
                <a:latin typeface="Consolas" panose="020B0609020204030204" charset="0"/>
                <a:ea typeface="Consolas" panose="020B0609020204030204" charset="0"/>
                <a:cs typeface="Consolas" panose="020B0609020204030204" charset="0"/>
                <a:sym typeface="+mn-ea"/>
              </a:rPr>
              <a:t>object_type</a:t>
            </a:r>
            <a:r>
              <a:rPr lang="zh-CN" altLang="en-US" sz="2000">
                <a:solidFill>
                  <a:srgbClr val="008013"/>
                </a:solidFill>
                <a:latin typeface="微软雅黑" charset="0"/>
                <a:ea typeface="Consolas" panose="020B0609020204030204"/>
                <a:cs typeface="Consolas" panose="020B0609020204030204"/>
                <a:sym typeface="+mn-ea"/>
              </a:rPr>
              <a:t>是有效的索引</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if </a:t>
            </a:r>
            <a:r>
              <a:rPr lang="en-US" altLang="en-US" sz="2000">
                <a:latin typeface="Consolas" panose="020B0609020204030204" charset="0"/>
                <a:ea typeface="Consolas" panose="020B0609020204030204" charset="0"/>
                <a:cs typeface="Consolas" panose="020B0609020204030204" charset="0"/>
                <a:sym typeface="+mn-ea"/>
              </a:rPr>
              <a:t>object_type &gt;= 0 &amp;&amp; object_type &lt;= 4</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total_attenuation = total_attenuation + attenuation_coeffs(object_type + 1);</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sz="2000">
              <a:latin typeface="微软雅黑" charset="0"/>
              <a:ea typeface="微软雅黑" charset="0"/>
              <a:cs typeface="微软雅黑" charset="0"/>
            </a:endParaRPr>
          </a:p>
          <a:p>
            <a:pPr algn="l"/>
            <a:r>
              <a:rPr lang="en-US" altLang="en-US" sz="20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2000">
                <a:solidFill>
                  <a:srgbClr val="008013"/>
                </a:solidFill>
                <a:latin typeface="微软雅黑" charset="0"/>
                <a:ea typeface="Consolas" panose="020B0609020204030204"/>
                <a:cs typeface="Consolas" panose="020B0609020204030204"/>
                <a:sym typeface="+mn-ea"/>
              </a:rPr>
              <a:t>计算总信号强度</a:t>
            </a:r>
            <a:endParaRPr lang="zh-CN" altLang="en-US" sz="2000">
              <a:latin typeface="微软雅黑" charset="0"/>
              <a:ea typeface="微软雅黑" charset="0"/>
              <a:cs typeface="微软雅黑" charset="0"/>
            </a:endParaRPr>
          </a:p>
          <a:p>
            <a:pPr algn="l"/>
            <a:r>
              <a:rPr lang="en-US" altLang="en-US" sz="2000">
                <a:latin typeface="Consolas" panose="020B0609020204030204" charset="0"/>
                <a:ea typeface="Consolas" panose="020B0609020204030204" charset="0"/>
                <a:cs typeface="Consolas" panose="020B0609020204030204" charset="0"/>
                <a:sym typeface="+mn-ea"/>
              </a:rPr>
              <a:t>signal_strength(i,j) = initial_power - path_loss - total_attenuation;</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sz="2000">
              <a:latin typeface="微软雅黑" charset="0"/>
              <a:ea typeface="微软雅黑" charset="0"/>
              <a:cs typeface="微软雅黑" charset="0"/>
            </a:endParaRPr>
          </a:p>
          <a:p>
            <a:pPr algn="l"/>
            <a:r>
              <a:rPr lang="en-US" altLang="en-US" sz="2000">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sz="2000">
              <a:latin typeface="微软雅黑" charset="0"/>
              <a:ea typeface="微软雅黑" charset="0"/>
              <a:cs typeface="微软雅黑"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学校栅格模型进行模拟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060" y="817509"/>
            <a:ext cx="12864316" cy="10131873"/>
          </a:xfrm>
          <a:prstGeom prst="rect">
            <a:avLst/>
          </a:prstGeom>
        </p:spPr>
        <p:txBody>
          <a:bodyPr wrap="square" rtlCol="0">
            <a:noAutofit/>
          </a:bodyPr>
          <a:lstStyle/>
          <a:p>
            <a:pPr algn="l"/>
            <a:r>
              <a:rPr lang="en-US" altLang="en-US" sz="16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1600">
                <a:solidFill>
                  <a:srgbClr val="008013"/>
                </a:solidFill>
                <a:latin typeface="微软雅黑" charset="0"/>
                <a:ea typeface="Consolas" panose="020B0609020204030204"/>
                <a:cs typeface="Consolas" panose="020B0609020204030204"/>
                <a:sym typeface="+mn-ea"/>
              </a:rPr>
              <a:t>蒙特卡洛模拟</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best_coverage = -inf;</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best_stations = zeros(num_stations, 2);</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coverage_history = zeros(num_iterations, 1);</a:t>
            </a:r>
            <a:endParaRPr lang="en-US" altLang="en-US" sz="1600">
              <a:latin typeface="Consolas" panose="020B0609020204030204" charset="0"/>
              <a:ea typeface="Consolas" panose="020B0609020204030204" charset="0"/>
              <a:cs typeface="Consolas" panose="020B0609020204030204" charset="0"/>
            </a:endParaRPr>
          </a:p>
          <a:p>
            <a:pPr algn="l"/>
            <a:r>
              <a:rPr lang="en-US" altLang="en-US" sz="1600">
                <a:latin typeface="Consolas" panose="020B0609020204030204" charset="0"/>
                <a:ea typeface="Consolas" panose="020B0609020204030204" charset="0"/>
                <a:cs typeface="Consolas" panose="020B0609020204030204" charset="0"/>
                <a:sym typeface="+mn-ea"/>
              </a:rPr>
              <a:t> </a:t>
            </a:r>
            <a:r>
              <a:rPr lang="en-US" altLang="en-US" sz="1600">
                <a:solidFill>
                  <a:srgbClr val="008013"/>
                </a:solidFill>
                <a:latin typeface="Calibri" charset="0"/>
                <a:ea typeface="Consolas" panose="020B0609020204030204" charset="0"/>
                <a:cs typeface="微软雅黑" charset="0"/>
                <a:sym typeface="+mn-ea"/>
              </a:rPr>
              <a:t>% </a:t>
            </a:r>
            <a:r>
              <a:rPr lang="zh-CN" altLang="en-US" sz="1600">
                <a:solidFill>
                  <a:srgbClr val="008013"/>
                </a:solidFill>
                <a:latin typeface="微软雅黑" charset="0"/>
                <a:ea typeface="Consolas" panose="020B0609020204030204"/>
                <a:cs typeface="Consolas" panose="020B0609020204030204"/>
                <a:sym typeface="+mn-ea"/>
              </a:rPr>
              <a:t>记录每次迭代的覆盖率</a:t>
            </a:r>
            <a:endParaRPr lang="zh-CN" altLang="en-US" sz="1600">
              <a:latin typeface="微软雅黑" charset="0"/>
              <a:ea typeface="微软雅黑" charset="0"/>
              <a:cs typeface="微软雅黑" charset="0"/>
            </a:endParaRPr>
          </a:p>
          <a:p>
            <a:pPr algn="l"/>
            <a:r>
              <a:rPr lang="en-US" altLang="en-US" sz="1600">
                <a:solidFill>
                  <a:srgbClr val="0E00FF"/>
                </a:solidFill>
                <a:latin typeface="Consolas" panose="020B0609020204030204" charset="0"/>
                <a:ea typeface="Consolas" panose="020B0609020204030204" charset="0"/>
                <a:cs typeface="Consolas" panose="020B0609020204030204" charset="0"/>
                <a:sym typeface="+mn-ea"/>
              </a:rPr>
              <a:t>for </a:t>
            </a:r>
            <a:r>
              <a:rPr lang="en-US" altLang="en-US" sz="1600">
                <a:latin typeface="Consolas" panose="020B0609020204030204" charset="0"/>
                <a:ea typeface="Consolas" panose="020B0609020204030204" charset="0"/>
                <a:cs typeface="Consolas" panose="020B0609020204030204" charset="0"/>
                <a:sym typeface="+mn-ea"/>
              </a:rPr>
              <a:t>iter = 1:num_iterations</a:t>
            </a:r>
            <a:endParaRPr lang="zh-CN" altLang="en-US" sz="1600">
              <a:latin typeface="微软雅黑" charset="0"/>
              <a:ea typeface="微软雅黑" charset="0"/>
              <a:cs typeface="微软雅黑" charset="0"/>
            </a:endParaRPr>
          </a:p>
          <a:p>
            <a:pPr algn="l"/>
            <a:r>
              <a:rPr lang="en-US" altLang="en-US" sz="16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1600">
                <a:solidFill>
                  <a:srgbClr val="008013"/>
                </a:solidFill>
                <a:latin typeface="微软雅黑" charset="0"/>
                <a:ea typeface="Consolas" panose="020B0609020204030204"/>
                <a:cs typeface="Consolas" panose="020B0609020204030204"/>
                <a:sym typeface="+mn-ea"/>
              </a:rPr>
              <a:t>随机生成基站位置</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stations = zeros(num_stations, 2);</a:t>
            </a:r>
            <a:endParaRPr lang="zh-CN" altLang="en-US" sz="1600">
              <a:latin typeface="微软雅黑" charset="0"/>
              <a:ea typeface="微软雅黑" charset="0"/>
              <a:cs typeface="微软雅黑" charset="0"/>
            </a:endParaRPr>
          </a:p>
          <a:p>
            <a:pPr algn="l"/>
            <a:r>
              <a:rPr lang="en-US" altLang="en-US" sz="1600">
                <a:solidFill>
                  <a:srgbClr val="0E00FF"/>
                </a:solidFill>
                <a:latin typeface="Consolas" panose="020B0609020204030204" charset="0"/>
                <a:ea typeface="Consolas" panose="020B0609020204030204" charset="0"/>
                <a:cs typeface="Consolas" panose="020B0609020204030204" charset="0"/>
                <a:sym typeface="+mn-ea"/>
              </a:rPr>
              <a:t>for </a:t>
            </a:r>
            <a:r>
              <a:rPr lang="en-US" altLang="en-US" sz="1600">
                <a:latin typeface="Consolas" panose="020B0609020204030204" charset="0"/>
                <a:ea typeface="Consolas" panose="020B0609020204030204" charset="0"/>
                <a:cs typeface="Consolas" panose="020B0609020204030204" charset="0"/>
                <a:sym typeface="+mn-ea"/>
              </a:rPr>
              <a:t>i = 1:num_stations</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valid_position = false;</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attempts = 0;</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max_attempts = 100; </a:t>
            </a:r>
            <a:r>
              <a:rPr lang="en-US" altLang="en-US" sz="1600">
                <a:solidFill>
                  <a:srgbClr val="008013"/>
                </a:solidFill>
                <a:latin typeface="Calibri" charset="0"/>
                <a:ea typeface="Consolas" panose="020B0609020204030204" charset="0"/>
                <a:cs typeface="微软雅黑" charset="0"/>
                <a:sym typeface="+mn-ea"/>
              </a:rPr>
              <a:t>% </a:t>
            </a:r>
            <a:r>
              <a:rPr lang="zh-CN" altLang="en-US" sz="1600">
                <a:solidFill>
                  <a:srgbClr val="008013"/>
                </a:solidFill>
                <a:latin typeface="微软雅黑" charset="0"/>
                <a:ea typeface="Consolas" panose="020B0609020204030204"/>
                <a:cs typeface="Consolas" panose="020B0609020204030204"/>
                <a:sym typeface="+mn-ea"/>
              </a:rPr>
              <a:t>防止无限循环</a:t>
            </a:r>
            <a:endParaRPr lang="zh-CN" altLang="en-US" sz="1600">
              <a:latin typeface="微软雅黑" charset="0"/>
              <a:ea typeface="微软雅黑" charset="0"/>
              <a:cs typeface="微软雅黑" charset="0"/>
            </a:endParaRPr>
          </a:p>
          <a:p>
            <a:pPr algn="l"/>
            <a:r>
              <a:rPr lang="en-US" altLang="en-US" sz="1600">
                <a:solidFill>
                  <a:srgbClr val="0E00FF"/>
                </a:solidFill>
                <a:latin typeface="Consolas" panose="020B0609020204030204" charset="0"/>
                <a:ea typeface="Consolas" panose="020B0609020204030204" charset="0"/>
                <a:cs typeface="Consolas" panose="020B0609020204030204" charset="0"/>
                <a:sym typeface="+mn-ea"/>
              </a:rPr>
              <a:t>while </a:t>
            </a:r>
            <a:r>
              <a:rPr lang="en-US" altLang="en-US" sz="1600">
                <a:latin typeface="Consolas" panose="020B0609020204030204" charset="0"/>
                <a:ea typeface="Consolas" panose="020B0609020204030204" charset="0"/>
                <a:cs typeface="Consolas" panose="020B0609020204030204" charset="0"/>
                <a:sym typeface="+mn-ea"/>
              </a:rPr>
              <a:t>~valid_position &amp;&amp; attempts &lt; max_attempts</a:t>
            </a:r>
            <a:endParaRPr lang="zh-CN" altLang="en-US" sz="1600">
              <a:latin typeface="微软雅黑" charset="0"/>
              <a:ea typeface="微软雅黑" charset="0"/>
              <a:cs typeface="微软雅黑" charset="0"/>
            </a:endParaRPr>
          </a:p>
          <a:p>
            <a:pPr algn="l"/>
            <a:r>
              <a:rPr lang="en-US" altLang="en-US" sz="16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1600">
                <a:solidFill>
                  <a:srgbClr val="008013"/>
                </a:solidFill>
                <a:latin typeface="微软雅黑" charset="0"/>
                <a:ea typeface="Consolas" panose="020B0609020204030204"/>
                <a:cs typeface="Consolas" panose="020B0609020204030204"/>
                <a:sym typeface="+mn-ea"/>
              </a:rPr>
              <a:t>正确生成随机位置</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row = randi(grid_size(1));</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col = randi(grid_size(2));</a:t>
            </a:r>
            <a:endParaRPr lang="zh-CN" altLang="en-US" sz="1600">
              <a:latin typeface="微软雅黑" charset="0"/>
              <a:ea typeface="微软雅黑" charset="0"/>
              <a:cs typeface="微软雅黑" charset="0"/>
            </a:endParaRPr>
          </a:p>
          <a:p>
            <a:pPr algn="l"/>
            <a:endParaRPr lang="zh-CN" altLang="en-US" sz="1600">
              <a:latin typeface="微软雅黑" charset="0"/>
              <a:ea typeface="微软雅黑" charset="0"/>
              <a:cs typeface="微软雅黑" charset="0"/>
            </a:endParaRPr>
          </a:p>
        </p:txBody>
      </p:sp>
      <p:sp>
        <p:nvSpPr>
          <p:cNvPr id="11" name="文本框 10"/>
          <p:cNvSpPr txBox="1"/>
          <p:nvPr userDrawn="1"/>
        </p:nvSpPr>
        <p:spPr>
          <a:xfrm>
            <a:off x="5904986" y="817517"/>
            <a:ext cx="12864316" cy="10131873"/>
          </a:xfrm>
          <a:prstGeom prst="rect">
            <a:avLst/>
          </a:prstGeom>
        </p:spPr>
        <p:txBody>
          <a:bodyPr wrap="square" rtlCol="0">
            <a:noAutofit/>
          </a:bodyPr>
          <a:lstStyle/>
          <a:p>
            <a:pPr algn="l"/>
            <a:r>
              <a:rPr lang="en-US" altLang="en-US" sz="1600">
                <a:solidFill>
                  <a:srgbClr val="008013"/>
                </a:solidFill>
                <a:latin typeface="Consolas" panose="020B0609020204030204" charset="0"/>
                <a:ea typeface="Consolas" panose="020B0609020204030204" charset="0"/>
                <a:cs typeface="Consolas" panose="020B0609020204030204" charset="0"/>
                <a:sym typeface="+mn-ea"/>
              </a:rPr>
              <a:t>% </a:t>
            </a:r>
            <a:r>
              <a:rPr lang="zh-CN" altLang="en-US" sz="1600">
                <a:solidFill>
                  <a:srgbClr val="008013"/>
                </a:solidFill>
                <a:latin typeface="微软雅黑" charset="0"/>
                <a:ea typeface="Consolas" panose="020B0609020204030204"/>
                <a:cs typeface="Consolas" panose="020B0609020204030204"/>
                <a:sym typeface="+mn-ea"/>
              </a:rPr>
              <a:t>确保基站不在建筑物内且与其他基站保持最小距离</a:t>
            </a:r>
            <a:endParaRPr lang="zh-CN" altLang="en-US" sz="1600">
              <a:latin typeface="微软雅黑" charset="0"/>
              <a:ea typeface="微软雅黑" charset="0"/>
              <a:cs typeface="微软雅黑" charset="0"/>
            </a:endParaRPr>
          </a:p>
          <a:p>
            <a:pPr algn="l"/>
            <a:r>
              <a:rPr lang="en-US" altLang="en-US" sz="1600">
                <a:solidFill>
                  <a:srgbClr val="0E00FF"/>
                </a:solidFill>
                <a:latin typeface="Consolas" panose="020B0609020204030204" charset="0"/>
                <a:ea typeface="Consolas" panose="020B0609020204030204" charset="0"/>
                <a:cs typeface="Consolas" panose="020B0609020204030204" charset="0"/>
                <a:sym typeface="+mn-ea"/>
              </a:rPr>
              <a:t>if </a:t>
            </a:r>
            <a:r>
              <a:rPr lang="en-US" altLang="en-US" sz="1600">
                <a:latin typeface="Consolas" panose="020B0609020204030204" charset="0"/>
                <a:ea typeface="Consolas" panose="020B0609020204030204" charset="0"/>
                <a:cs typeface="Consolas" panose="020B0609020204030204" charset="0"/>
                <a:sym typeface="+mn-ea"/>
              </a:rPr>
              <a:t>grid_data(row, col) ~= object_types.building &amp;&amp; </a:t>
            </a:r>
            <a:r>
              <a:rPr lang="en-US" altLang="en-US" sz="1600">
                <a:solidFill>
                  <a:srgbClr val="0E00FF"/>
                </a:solidFill>
                <a:latin typeface="Calibri" charset="0"/>
                <a:ea typeface="Consolas" panose="020B0609020204030204" charset="0"/>
                <a:cs typeface="微软雅黑" charset="0"/>
                <a:sym typeface="+mn-ea"/>
              </a:rPr>
              <a:t>...</a:t>
            </a:r>
          </a:p>
          <a:p>
            <a:pPr algn="l"/>
            <a:r>
              <a:rPr lang="en-US" altLang="en-US" sz="1600">
                <a:solidFill>
                  <a:srgbClr val="008013"/>
                </a:solidFill>
                <a:latin typeface="Calibri" charset="0"/>
                <a:ea typeface="Consolas" panose="020B0609020204030204" charset="0"/>
                <a:cs typeface="微软雅黑" charset="0"/>
                <a:sym typeface="+mn-ea"/>
              </a:rPr>
              <a:t>% </a:t>
            </a:r>
            <a:r>
              <a:rPr lang="zh-CN" altLang="en-US" sz="1600">
                <a:solidFill>
                  <a:srgbClr val="008013"/>
                </a:solidFill>
                <a:latin typeface="微软雅黑" charset="0"/>
                <a:ea typeface="Consolas" panose="020B0609020204030204"/>
                <a:cs typeface="Consolas" panose="020B0609020204030204"/>
                <a:sym typeface="+mn-ea"/>
              </a:rPr>
              <a:t>最小间距为</a:t>
            </a:r>
            <a:r>
              <a:rPr lang="en-US" altLang="en-US" sz="1600">
                <a:solidFill>
                  <a:srgbClr val="008013"/>
                </a:solidFill>
                <a:latin typeface="Consolas" panose="020B0609020204030204" charset="0"/>
                <a:ea typeface="Consolas" panose="020B0609020204030204" charset="0"/>
                <a:cs typeface="Consolas" panose="020B0609020204030204" charset="0"/>
                <a:sym typeface="+mn-ea"/>
              </a:rPr>
              <a:t>5</a:t>
            </a:r>
            <a:r>
              <a:rPr lang="zh-CN" altLang="en-US" sz="1600">
                <a:solidFill>
                  <a:srgbClr val="008013"/>
                </a:solidFill>
                <a:latin typeface="微软雅黑" charset="0"/>
                <a:ea typeface="Consolas" panose="020B0609020204030204"/>
                <a:cs typeface="Consolas" panose="020B0609020204030204"/>
                <a:sym typeface="+mn-ea"/>
              </a:rPr>
              <a:t>个栅格</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all(sqrt(sum((stations(1:i-1,:)-[row, col]).^2,2))&gt;5) </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stations(i,:) = [row, col];</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valid_position = true;</a:t>
            </a:r>
            <a:endParaRPr lang="zh-CN" altLang="en-US" sz="1600">
              <a:latin typeface="微软雅黑" charset="0"/>
              <a:ea typeface="微软雅黑" charset="0"/>
              <a:cs typeface="微软雅黑" charset="0"/>
            </a:endParaRPr>
          </a:p>
          <a:p>
            <a:pPr algn="l"/>
            <a:r>
              <a:rPr lang="en-US" altLang="en-US" sz="1600">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attempts = attempts + 1;</a:t>
            </a:r>
            <a:endParaRPr lang="zh-CN" altLang="en-US" sz="1600">
              <a:latin typeface="微软雅黑" charset="0"/>
              <a:ea typeface="微软雅黑" charset="0"/>
              <a:cs typeface="微软雅黑" charset="0"/>
            </a:endParaRPr>
          </a:p>
          <a:p>
            <a:pPr algn="l"/>
            <a:r>
              <a:rPr lang="en-US" altLang="en-US" sz="1600">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sz="1600">
              <a:latin typeface="微软雅黑" charset="0"/>
              <a:ea typeface="微软雅黑" charset="0"/>
              <a:cs typeface="微软雅黑" charset="0"/>
            </a:endParaRPr>
          </a:p>
          <a:p>
            <a:pPr algn="l"/>
            <a:r>
              <a:rPr lang="en-US" altLang="en-US" sz="1600">
                <a:solidFill>
                  <a:srgbClr val="0E00FF"/>
                </a:solidFill>
                <a:latin typeface="Consolas" panose="020B0609020204030204" charset="0"/>
                <a:ea typeface="Consolas" panose="020B0609020204030204" charset="0"/>
                <a:cs typeface="Consolas" panose="020B0609020204030204" charset="0"/>
                <a:sym typeface="+mn-ea"/>
              </a:rPr>
              <a:t>if </a:t>
            </a:r>
            <a:r>
              <a:rPr lang="en-US" altLang="en-US" sz="1600">
                <a:latin typeface="Consolas" panose="020B0609020204030204" charset="0"/>
                <a:ea typeface="Consolas" panose="020B0609020204030204" charset="0"/>
                <a:cs typeface="Consolas" panose="020B0609020204030204" charset="0"/>
                <a:sym typeface="+mn-ea"/>
              </a:rPr>
              <a:t>attempts &gt;= max_attempts</a:t>
            </a:r>
            <a:endParaRPr lang="zh-CN" altLang="en-US" sz="1600">
              <a:latin typeface="微软雅黑" charset="0"/>
              <a:ea typeface="微软雅黑" charset="0"/>
              <a:cs typeface="微软雅黑" charset="0"/>
            </a:endParaRPr>
          </a:p>
          <a:p>
            <a:pPr algn="l"/>
            <a:r>
              <a:rPr lang="en-US" altLang="en-US" sz="1600">
                <a:latin typeface="Consolas" panose="020B0609020204030204" charset="0"/>
                <a:ea typeface="Consolas" panose="020B0609020204030204" charset="0"/>
                <a:cs typeface="Consolas" panose="020B0609020204030204" charset="0"/>
                <a:sym typeface="+mn-ea"/>
              </a:rPr>
              <a:t>fprintf(</a:t>
            </a:r>
            <a:r>
              <a:rPr lang="en-US" altLang="en-US" sz="1600">
                <a:solidFill>
                  <a:srgbClr val="A709F5"/>
                </a:solidFill>
                <a:latin typeface="Calibri" charset="0"/>
                <a:ea typeface="Consolas" panose="020B0609020204030204" charset="0"/>
                <a:cs typeface="微软雅黑" charset="0"/>
                <a:sym typeface="+mn-ea"/>
              </a:rPr>
              <a:t>'</a:t>
            </a:r>
            <a:r>
              <a:rPr lang="zh-CN" altLang="en-US" sz="1600">
                <a:solidFill>
                  <a:srgbClr val="A709F5"/>
                </a:solidFill>
                <a:latin typeface="微软雅黑" charset="0"/>
                <a:ea typeface="Consolas" panose="020B0609020204030204"/>
                <a:cs typeface="Consolas" panose="020B0609020204030204"/>
                <a:sym typeface="+mn-ea"/>
              </a:rPr>
              <a:t>警告：第</a:t>
            </a:r>
            <a:r>
              <a:rPr lang="en-US" altLang="en-US" sz="1600">
                <a:solidFill>
                  <a:srgbClr val="A709F5"/>
                </a:solidFill>
                <a:latin typeface="Consolas" panose="020B0609020204030204" charset="0"/>
                <a:ea typeface="Consolas" panose="020B0609020204030204" charset="0"/>
                <a:cs typeface="Consolas" panose="020B0609020204030204" charset="0"/>
                <a:sym typeface="+mn-ea"/>
              </a:rPr>
              <a:t>%d</a:t>
            </a:r>
            <a:r>
              <a:rPr lang="zh-CN" altLang="en-US" sz="1600">
                <a:solidFill>
                  <a:srgbClr val="A709F5"/>
                </a:solidFill>
                <a:latin typeface="微软雅黑" charset="0"/>
                <a:ea typeface="Consolas" panose="020B0609020204030204"/>
                <a:cs typeface="Consolas" panose="020B0609020204030204"/>
                <a:sym typeface="+mn-ea"/>
              </a:rPr>
              <a:t>个基站位置选择达到最大尝试次数</a:t>
            </a:r>
            <a:r>
              <a:rPr lang="en-US" altLang="en-US" sz="1600">
                <a:solidFill>
                  <a:srgbClr val="A709F5"/>
                </a:solidFill>
                <a:latin typeface="Consolas" panose="020B0609020204030204" charset="0"/>
                <a:ea typeface="Consolas" panose="020B0609020204030204" charset="0"/>
                <a:cs typeface="Consolas" panose="020B0609020204030204" charset="0"/>
                <a:sym typeface="+mn-ea"/>
              </a:rPr>
              <a:t>\n'</a:t>
            </a:r>
            <a:r>
              <a:rPr lang="en-US" altLang="en-US" sz="1600">
                <a:latin typeface="Consolas" panose="020B0609020204030204" charset="0"/>
                <a:ea typeface="Consolas" panose="020B0609020204030204" charset="0"/>
                <a:cs typeface="Consolas" panose="020B0609020204030204" charset="0"/>
                <a:sym typeface="+mn-ea"/>
              </a:rPr>
              <a:t>,i);</a:t>
            </a:r>
            <a:endParaRPr lang="zh-CN" altLang="en-US" sz="1600">
              <a:latin typeface="微软雅黑" charset="0"/>
              <a:ea typeface="微软雅黑" charset="0"/>
              <a:cs typeface="微软雅黑" charset="0"/>
            </a:endParaRPr>
          </a:p>
          <a:p>
            <a:pPr algn="l"/>
            <a:r>
              <a:rPr lang="en-US" altLang="en-US" sz="1600">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sz="1600">
              <a:latin typeface="微软雅黑" charset="0"/>
              <a:ea typeface="微软雅黑" charset="0"/>
              <a:cs typeface="微软雅黑" charset="0"/>
            </a:endParaRPr>
          </a:p>
          <a:p>
            <a:pPr algn="l"/>
            <a:r>
              <a:rPr lang="en-US" altLang="en-US" sz="1600">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sz="1600">
              <a:latin typeface="微软雅黑" charset="0"/>
              <a:ea typeface="微软雅黑" charset="0"/>
              <a:cs typeface="微软雅黑"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学校栅格模型进行模拟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060" y="817509"/>
            <a:ext cx="12864316" cy="5695944"/>
          </a:xfrm>
          <a:prstGeom prst="rect">
            <a:avLst/>
          </a:prstGeom>
        </p:spPr>
        <p:txBody>
          <a:bodyPr wrap="square" rtlCol="0">
            <a:noAutofit/>
          </a:bodyPr>
          <a:lstStyle/>
          <a:p>
            <a:pPr algn="l"/>
            <a:r>
              <a:rPr lang="en-US" altLang="en-US">
                <a:solidFill>
                  <a:srgbClr val="008013"/>
                </a:solidFill>
                <a:latin typeface="Consolas" panose="020B0609020204030204" charset="0"/>
                <a:ea typeface="Consolas" panose="020B0609020204030204" charset="0"/>
                <a:cs typeface="Consolas" panose="020B0609020204030204" charset="0"/>
                <a:sym typeface="+mn-ea"/>
              </a:rPr>
              <a:t>% </a:t>
            </a:r>
            <a:r>
              <a:rPr lang="zh-CN" altLang="en-US">
                <a:solidFill>
                  <a:srgbClr val="008013"/>
                </a:solidFill>
                <a:latin typeface="微软雅黑" charset="0"/>
                <a:ea typeface="Consolas" panose="020B0609020204030204"/>
                <a:cs typeface="Consolas" panose="020B0609020204030204"/>
                <a:sym typeface="+mn-ea"/>
              </a:rPr>
              <a:t>计算总信号覆盖</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sym typeface="+mn-ea"/>
              </a:rPr>
              <a:t>total_signal = zeros(grid_size);</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sym typeface="+mn-ea"/>
              </a:rPr>
              <a:t>for </a:t>
            </a:r>
            <a:r>
              <a:rPr lang="en-US" altLang="en-US">
                <a:latin typeface="Consolas" panose="020B0609020204030204" charset="0"/>
                <a:ea typeface="Consolas" panose="020B0609020204030204" charset="0"/>
                <a:cs typeface="Consolas" panose="020B0609020204030204" charset="0"/>
                <a:sym typeface="+mn-ea"/>
              </a:rPr>
              <a:t>i = 1:num_stations</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sym typeface="+mn-ea"/>
              </a:rPr>
              <a:t>signal = calculate_signal_strength(grid_data,stations(i,:),attenuation_coeffs,initial_power);</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sym typeface="+mn-ea"/>
              </a:rPr>
              <a:t>total_signal = max(total_signal, signal);</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a:latin typeface="微软雅黑" charset="0"/>
              <a:ea typeface="微软雅黑" charset="0"/>
              <a:cs typeface="微软雅黑" charset="0"/>
            </a:endParaRPr>
          </a:p>
          <a:p>
            <a:pPr algn="l"/>
            <a:r>
              <a:rPr lang="en-US" altLang="en-US">
                <a:solidFill>
                  <a:srgbClr val="008013"/>
                </a:solidFill>
                <a:latin typeface="Consolas" panose="020B0609020204030204" charset="0"/>
                <a:ea typeface="Consolas" panose="020B0609020204030204" charset="0"/>
                <a:cs typeface="Consolas" panose="020B0609020204030204" charset="0"/>
                <a:sym typeface="+mn-ea"/>
              </a:rPr>
              <a:t>% </a:t>
            </a:r>
            <a:r>
              <a:rPr lang="zh-CN" altLang="en-US">
                <a:solidFill>
                  <a:srgbClr val="008013"/>
                </a:solidFill>
                <a:latin typeface="微软雅黑" charset="0"/>
                <a:ea typeface="Consolas" panose="020B0609020204030204"/>
                <a:cs typeface="Consolas" panose="020B0609020204030204"/>
                <a:sym typeface="+mn-ea"/>
              </a:rPr>
              <a:t>计算有效覆盖率</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sym typeface="+mn-ea"/>
              </a:rPr>
              <a:t>coverage = sum(total_signal(:) &gt;= min_signal_strength) / numel(total_signal);</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sym typeface="+mn-ea"/>
              </a:rPr>
              <a:t>coverage_history(iter) = coverage;</a:t>
            </a:r>
            <a:endParaRPr lang="zh-CN" altLang="en-US">
              <a:latin typeface="微软雅黑" charset="0"/>
              <a:ea typeface="微软雅黑" charset="0"/>
              <a:cs typeface="微软雅黑" charset="0"/>
            </a:endParaRPr>
          </a:p>
          <a:p>
            <a:pPr algn="l"/>
            <a:r>
              <a:rPr lang="en-US" altLang="en-US">
                <a:solidFill>
                  <a:srgbClr val="008013"/>
                </a:solidFill>
                <a:latin typeface="Consolas" panose="020B0609020204030204" charset="0"/>
                <a:ea typeface="Consolas" panose="020B0609020204030204" charset="0"/>
                <a:cs typeface="Consolas" panose="020B0609020204030204" charset="0"/>
                <a:sym typeface="+mn-ea"/>
              </a:rPr>
              <a:t>% </a:t>
            </a:r>
            <a:r>
              <a:rPr lang="zh-CN" altLang="en-US">
                <a:solidFill>
                  <a:srgbClr val="008013"/>
                </a:solidFill>
                <a:latin typeface="微软雅黑" charset="0"/>
                <a:ea typeface="Consolas" panose="020B0609020204030204"/>
                <a:cs typeface="Consolas" panose="020B0609020204030204"/>
                <a:sym typeface="+mn-ea"/>
              </a:rPr>
              <a:t>更新最佳结果</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sym typeface="+mn-ea"/>
              </a:rPr>
              <a:t>if </a:t>
            </a:r>
            <a:r>
              <a:rPr lang="en-US" altLang="en-US">
                <a:latin typeface="Consolas" panose="020B0609020204030204" charset="0"/>
                <a:ea typeface="Consolas" panose="020B0609020204030204" charset="0"/>
                <a:cs typeface="Consolas" panose="020B0609020204030204" charset="0"/>
                <a:sym typeface="+mn-ea"/>
              </a:rPr>
              <a:t>coverage &gt; best_coverage</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sym typeface="+mn-ea"/>
              </a:rPr>
              <a:t>best_coverage = coverage;</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sym typeface="+mn-ea"/>
              </a:rPr>
              <a:t>best_stations = stations;</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a:latin typeface="微软雅黑" charset="0"/>
              <a:ea typeface="微软雅黑" charset="0"/>
              <a:cs typeface="微软雅黑" charset="0"/>
            </a:endParaRPr>
          </a:p>
          <a:p>
            <a:pPr algn="l"/>
            <a:r>
              <a:rPr lang="en-US" altLang="en-US">
                <a:solidFill>
                  <a:srgbClr val="008013"/>
                </a:solidFill>
                <a:latin typeface="Consolas" panose="020B0609020204030204" charset="0"/>
                <a:ea typeface="Consolas" panose="020B0609020204030204" charset="0"/>
                <a:cs typeface="Consolas" panose="020B0609020204030204" charset="0"/>
                <a:sym typeface="+mn-ea"/>
              </a:rPr>
              <a:t>% </a:t>
            </a:r>
            <a:r>
              <a:rPr lang="zh-CN" altLang="en-US">
                <a:solidFill>
                  <a:srgbClr val="008013"/>
                </a:solidFill>
                <a:latin typeface="微软雅黑" charset="0"/>
                <a:ea typeface="Consolas" panose="020B0609020204030204"/>
                <a:cs typeface="Consolas" panose="020B0609020204030204"/>
                <a:sym typeface="+mn-ea"/>
              </a:rPr>
              <a:t>显示进度</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sym typeface="+mn-ea"/>
              </a:rPr>
              <a:t>if </a:t>
            </a:r>
            <a:r>
              <a:rPr lang="en-US" altLang="en-US">
                <a:latin typeface="Consolas" panose="020B0609020204030204" charset="0"/>
                <a:ea typeface="Consolas" panose="020B0609020204030204" charset="0"/>
                <a:cs typeface="Consolas" panose="020B0609020204030204" charset="0"/>
                <a:sym typeface="+mn-ea"/>
              </a:rPr>
              <a:t>mod(iter, 100) == 0</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sym typeface="+mn-ea"/>
              </a:rPr>
              <a:t>fprintf(</a:t>
            </a:r>
            <a:r>
              <a:rPr lang="en-US" altLang="en-US">
                <a:solidFill>
                  <a:srgbClr val="A709F5"/>
                </a:solidFill>
                <a:latin typeface="Calibri" charset="0"/>
                <a:ea typeface="Consolas" panose="020B0609020204030204" charset="0"/>
                <a:cs typeface="微软雅黑" charset="0"/>
                <a:sym typeface="+mn-ea"/>
              </a:rPr>
              <a:t>'</a:t>
            </a:r>
            <a:r>
              <a:rPr lang="zh-CN" altLang="en-US">
                <a:solidFill>
                  <a:srgbClr val="A709F5"/>
                </a:solidFill>
                <a:latin typeface="微软雅黑" charset="0"/>
                <a:ea typeface="Consolas" panose="020B0609020204030204"/>
                <a:cs typeface="Consolas" panose="020B0609020204030204"/>
                <a:sym typeface="+mn-ea"/>
              </a:rPr>
              <a:t>完成迭代次数</a:t>
            </a:r>
            <a:r>
              <a:rPr lang="en-US" altLang="en-US">
                <a:solidFill>
                  <a:srgbClr val="A709F5"/>
                </a:solidFill>
                <a:latin typeface="Consolas" panose="020B0609020204030204" charset="0"/>
                <a:ea typeface="Consolas" panose="020B0609020204030204" charset="0"/>
                <a:cs typeface="Consolas" panose="020B0609020204030204" charset="0"/>
                <a:sym typeface="+mn-ea"/>
              </a:rPr>
              <a:t>: %d/%d, </a:t>
            </a:r>
            <a:r>
              <a:rPr lang="zh-CN" altLang="en-US">
                <a:solidFill>
                  <a:srgbClr val="A709F5"/>
                </a:solidFill>
                <a:latin typeface="微软雅黑" charset="0"/>
                <a:ea typeface="Consolas" panose="020B0609020204030204"/>
                <a:cs typeface="Consolas" panose="020B0609020204030204"/>
                <a:sym typeface="+mn-ea"/>
              </a:rPr>
              <a:t>当前最佳覆盖率</a:t>
            </a:r>
            <a:r>
              <a:rPr lang="en-US" altLang="en-US">
                <a:solidFill>
                  <a:srgbClr val="A709F5"/>
                </a:solidFill>
                <a:latin typeface="Consolas" panose="020B0609020204030204" charset="0"/>
                <a:ea typeface="Consolas" panose="020B0609020204030204" charset="0"/>
                <a:cs typeface="Consolas" panose="020B0609020204030204" charset="0"/>
                <a:sym typeface="+mn-ea"/>
              </a:rPr>
              <a:t>: %.2f%%\n'</a:t>
            </a:r>
            <a:r>
              <a:rPr lang="en-US" altLang="en-US">
                <a:latin typeface="Consolas" panose="020B0609020204030204" charset="0"/>
                <a:ea typeface="Consolas" panose="020B0609020204030204" charset="0"/>
                <a:cs typeface="Consolas" panose="020B0609020204030204" charset="0"/>
                <a:sym typeface="+mn-ea"/>
              </a:rPr>
              <a:t>, </a:t>
            </a:r>
            <a:r>
              <a:rPr lang="en-US" altLang="en-US">
                <a:solidFill>
                  <a:srgbClr val="0E00FF"/>
                </a:solidFill>
                <a:latin typeface="Calibri" charset="0"/>
                <a:ea typeface="Consolas" panose="020B0609020204030204" charset="0"/>
                <a:cs typeface="微软雅黑" charset="0"/>
                <a:sym typeface="+mn-ea"/>
              </a:rPr>
              <a:t>...</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sym typeface="+mn-ea"/>
              </a:rPr>
              <a:t>iter, num_iterations, best_coverage * 100);</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sym typeface="+mn-ea"/>
              </a:rPr>
              <a:t>end</a:t>
            </a:r>
            <a:endParaRPr lang="zh-CN" altLang="en-US">
              <a:latin typeface="微软雅黑" charset="0"/>
              <a:ea typeface="微软雅黑" charset="0"/>
              <a:cs typeface="微软雅黑"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学校栅格模型进行模拟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060" y="817509"/>
            <a:ext cx="12864316" cy="13343158"/>
          </a:xfrm>
          <a:prstGeom prst="rect">
            <a:avLst/>
          </a:prstGeom>
        </p:spPr>
        <p:txBody>
          <a:bodyPr wrap="square" rtlCol="0">
            <a:noAutofit/>
          </a:bodyPr>
          <a:lstStyle/>
          <a:p>
            <a:pPr algn="l"/>
            <a:r>
              <a:rPr lang="en-US" altLang="en-US">
                <a:solidFill>
                  <a:srgbClr val="008013"/>
                </a:solidFill>
                <a:latin typeface="Consolas" panose="020B0609020204030204" charset="0"/>
                <a:ea typeface="Consolas" panose="020B0609020204030204" charset="0"/>
                <a:cs typeface="Consolas" panose="020B0609020204030204" charset="0"/>
              </a:rPr>
              <a:t>%% Bresenham</a:t>
            </a:r>
            <a:r>
              <a:rPr lang="zh-CN" altLang="en-US">
                <a:solidFill>
                  <a:srgbClr val="008013"/>
                </a:solidFill>
                <a:latin typeface="微软雅黑" charset="0"/>
                <a:ea typeface="Consolas" panose="020B0609020204030204"/>
                <a:cs typeface="Consolas" panose="020B0609020204030204"/>
              </a:rPr>
              <a:t>直线算法</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function </a:t>
            </a:r>
            <a:r>
              <a:rPr lang="en-US" altLang="en-US">
                <a:latin typeface="Consolas" panose="020B0609020204030204" charset="0"/>
                <a:ea typeface="Consolas" panose="020B0609020204030204" charset="0"/>
                <a:cs typeface="Consolas" panose="020B0609020204030204" charset="0"/>
              </a:rPr>
              <a:t>[x, y] = bresenham(x1, y1, x2, y2)</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dx = abs(x2 - x1);</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dy = abs(y2 - y1);</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steep = dy &gt; dx;</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if </a:t>
            </a:r>
            <a:r>
              <a:rPr lang="en-US" altLang="en-US">
                <a:latin typeface="Consolas" panose="020B0609020204030204" charset="0"/>
                <a:ea typeface="Consolas" panose="020B0609020204030204" charset="0"/>
                <a:cs typeface="Consolas" panose="020B0609020204030204" charset="0"/>
              </a:rPr>
              <a:t>steep</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[x1, y1] = swap(x1, y1);</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[x2, y2] = swap(x2, y2);</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end</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if </a:t>
            </a:r>
            <a:r>
              <a:rPr lang="en-US" altLang="en-US">
                <a:latin typeface="Consolas" panose="020B0609020204030204" charset="0"/>
                <a:ea typeface="Consolas" panose="020B0609020204030204" charset="0"/>
                <a:cs typeface="Consolas" panose="020B0609020204030204" charset="0"/>
              </a:rPr>
              <a:t>x1 &gt; x2</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[x1, x2] = swap(x1, x2);</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[y1, y2] = swap(y1, y2);</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end</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dx = x2 - x1;</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dy = abs(y2 - y1);</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error = dx / 2;</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if </a:t>
            </a:r>
            <a:r>
              <a:rPr lang="en-US" altLang="en-US">
                <a:latin typeface="Consolas" panose="020B0609020204030204" charset="0"/>
                <a:ea typeface="Consolas" panose="020B0609020204030204" charset="0"/>
                <a:cs typeface="Consolas" panose="020B0609020204030204" charset="0"/>
              </a:rPr>
              <a:t>y1 &lt; y2</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ystep = 1;</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else</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ystep = -1;</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end</a:t>
            </a:r>
            <a:endParaRPr lang="zh-CN" altLang="en-US">
              <a:latin typeface="微软雅黑" charset="0"/>
              <a:ea typeface="微软雅黑" charset="0"/>
              <a:cs typeface="微软雅黑" charset="0"/>
            </a:endParaRPr>
          </a:p>
        </p:txBody>
      </p:sp>
      <p:sp>
        <p:nvSpPr>
          <p:cNvPr id="11" name="文本框 10"/>
          <p:cNvSpPr txBox="1"/>
          <p:nvPr userDrawn="1"/>
        </p:nvSpPr>
        <p:spPr>
          <a:xfrm>
            <a:off x="6367810" y="290830"/>
            <a:ext cx="12864316" cy="13343158"/>
          </a:xfrm>
          <a:prstGeom prst="rect">
            <a:avLst/>
          </a:prstGeom>
        </p:spPr>
        <p:txBody>
          <a:bodyPr wrap="square" rtlCol="0">
            <a:noAutofit/>
          </a:bodyPr>
          <a:lstStyle/>
          <a:p>
            <a:pPr algn="l"/>
            <a:r>
              <a:rPr lang="en-US" altLang="en-US">
                <a:latin typeface="Consolas" panose="020B0609020204030204" charset="0"/>
                <a:ea typeface="Consolas" panose="020B0609020204030204" charset="0"/>
                <a:cs typeface="Consolas" panose="020B0609020204030204" charset="0"/>
              </a:rPr>
              <a:t>y = y1;</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x = (x1:x2)';</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y_out = zeros(size(x));</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for </a:t>
            </a:r>
            <a:r>
              <a:rPr lang="en-US" altLang="en-US">
                <a:latin typeface="Consolas" panose="020B0609020204030204" charset="0"/>
                <a:ea typeface="Consolas" panose="020B0609020204030204" charset="0"/>
                <a:cs typeface="Consolas" panose="020B0609020204030204" charset="0"/>
              </a:rPr>
              <a:t>i = 1:length(x)</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if </a:t>
            </a:r>
            <a:r>
              <a:rPr lang="en-US" altLang="en-US">
                <a:latin typeface="Consolas" panose="020B0609020204030204" charset="0"/>
                <a:ea typeface="Consolas" panose="020B0609020204030204" charset="0"/>
                <a:cs typeface="Consolas" panose="020B0609020204030204" charset="0"/>
              </a:rPr>
              <a:t>steep</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y_out(i) = x(i);</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x(i) = y;</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else</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y_out(i) = y;</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end</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error = error - dy;</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if </a:t>
            </a:r>
            <a:r>
              <a:rPr lang="en-US" altLang="en-US">
                <a:latin typeface="Consolas" panose="020B0609020204030204" charset="0"/>
                <a:ea typeface="Consolas" panose="020B0609020204030204" charset="0"/>
                <a:cs typeface="Consolas" panose="020B0609020204030204" charset="0"/>
              </a:rPr>
              <a:t>error &lt; 0</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y = y + ystep;</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error = error + dx;</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end</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end</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y = y_out;</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end</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function </a:t>
            </a:r>
            <a:r>
              <a:rPr lang="en-US" altLang="en-US">
                <a:latin typeface="Consolas" panose="020B0609020204030204" charset="0"/>
                <a:ea typeface="Consolas" panose="020B0609020204030204" charset="0"/>
                <a:cs typeface="Consolas" panose="020B0609020204030204" charset="0"/>
              </a:rPr>
              <a:t>[a, b] = swap(a, b)</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temp = a;</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a = b;</a:t>
            </a:r>
            <a:endParaRPr lang="zh-CN" altLang="en-US">
              <a:latin typeface="微软雅黑" charset="0"/>
              <a:ea typeface="微软雅黑" charset="0"/>
              <a:cs typeface="微软雅黑" charset="0"/>
            </a:endParaRPr>
          </a:p>
          <a:p>
            <a:pPr algn="l"/>
            <a:r>
              <a:rPr lang="en-US" altLang="en-US">
                <a:latin typeface="Consolas" panose="020B0609020204030204" charset="0"/>
                <a:ea typeface="Consolas" panose="020B0609020204030204" charset="0"/>
                <a:cs typeface="Consolas" panose="020B0609020204030204" charset="0"/>
              </a:rPr>
              <a:t>b = temp;</a:t>
            </a:r>
            <a:endParaRPr lang="zh-CN" altLang="en-US">
              <a:latin typeface="微软雅黑" charset="0"/>
              <a:ea typeface="微软雅黑" charset="0"/>
              <a:cs typeface="微软雅黑" charset="0"/>
            </a:endParaRPr>
          </a:p>
          <a:p>
            <a:pPr algn="l"/>
            <a:r>
              <a:rPr lang="en-US" altLang="en-US">
                <a:solidFill>
                  <a:srgbClr val="0E00FF"/>
                </a:solidFill>
                <a:latin typeface="Consolas" panose="020B0609020204030204" charset="0"/>
                <a:ea typeface="Consolas" panose="020B0609020204030204" charset="0"/>
                <a:cs typeface="Consolas" panose="020B0609020204030204" charset="0"/>
              </a:rPr>
              <a:t>end </a:t>
            </a:r>
            <a:endParaRPr lang="zh-CN" altLang="en-US">
              <a:latin typeface="微软雅黑" charset="0"/>
              <a:ea typeface="微软雅黑" charset="0"/>
              <a:cs typeface="微软雅黑"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学校栅格模型进行模拟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pic>
        <p:nvPicPr>
          <p:cNvPr id="7" name="图片 6" descr="post_object_image_2423034616"/>
          <p:cNvPicPr>
            <a:picLocks noChangeAspect="1"/>
          </p:cNvPicPr>
          <p:nvPr/>
        </p:nvPicPr>
        <p:blipFill>
          <a:blip r:embed="rId2"/>
          <a:stretch>
            <a:fillRect/>
          </a:stretch>
        </p:blipFill>
        <p:spPr>
          <a:xfrm>
            <a:off x="490358" y="1120812"/>
            <a:ext cx="5668163" cy="4146233"/>
          </a:xfrm>
          <a:prstGeom prst="rect">
            <a:avLst/>
          </a:prstGeom>
        </p:spPr>
      </p:pic>
      <p:pic>
        <p:nvPicPr>
          <p:cNvPr id="8" name="图片 7" descr="post_object_image_850615373"/>
          <p:cNvPicPr>
            <a:picLocks noChangeAspect="1"/>
          </p:cNvPicPr>
          <p:nvPr/>
        </p:nvPicPr>
        <p:blipFill>
          <a:blip r:embed="rId3"/>
          <a:stretch>
            <a:fillRect/>
          </a:stretch>
        </p:blipFill>
        <p:spPr>
          <a:xfrm>
            <a:off x="6492457" y="1120712"/>
            <a:ext cx="4052496" cy="3633788"/>
          </a:xfrm>
          <a:prstGeom prst="rect">
            <a:avLst/>
          </a:prstGeom>
        </p:spPr>
      </p:pic>
      <p:sp>
        <p:nvSpPr>
          <p:cNvPr id="9" name="文本框 8"/>
          <p:cNvSpPr txBox="1"/>
          <p:nvPr userDrawn="1"/>
        </p:nvSpPr>
        <p:spPr>
          <a:xfrm>
            <a:off x="367093" y="5678216"/>
            <a:ext cx="11080500" cy="2112163"/>
          </a:xfrm>
          <a:prstGeom prst="rect">
            <a:avLst/>
          </a:prstGeom>
        </p:spPr>
        <p:txBody>
          <a:bodyPr wrap="square" rtlCol="0">
            <a:noAutofit/>
          </a:bodyPr>
          <a:lstStyle/>
          <a:p>
            <a:pPr algn="l"/>
            <a:r>
              <a:rPr lang="zh-CN" altLang="en-US">
                <a:solidFill>
                  <a:srgbClr val="000000"/>
                </a:solidFill>
                <a:latin typeface="微软雅黑" charset="0"/>
                <a:ea typeface="微软雅黑" charset="0"/>
                <a:cs typeface="微软雅黑" charset="0"/>
              </a:rPr>
              <a:t>此为当信号频率为</a:t>
            </a:r>
            <a:r>
              <a:rPr lang="en-US" altLang="zh-CN">
                <a:solidFill>
                  <a:srgbClr val="000000"/>
                </a:solidFill>
                <a:latin typeface="微软雅黑" charset="0"/>
                <a:ea typeface="微软雅黑" charset="0"/>
                <a:cs typeface="微软雅黑" charset="0"/>
              </a:rPr>
              <a:t>2.6GHz</a:t>
            </a:r>
            <a:r>
              <a:rPr lang="zh-CN" altLang="en-US">
                <a:solidFill>
                  <a:srgbClr val="000000"/>
                </a:solidFill>
                <a:latin typeface="微软雅黑" charset="0"/>
                <a:ea typeface="微软雅黑" charset="0"/>
                <a:cs typeface="微软雅黑" charset="0"/>
              </a:rPr>
              <a:t>时，用栅格模型生成的基站分布图（信号强度红色为基站，除深蓝色区域外都可覆盖）（模拟</a:t>
            </a:r>
            <a:r>
              <a:rPr lang="en-US" altLang="zh-CN">
                <a:solidFill>
                  <a:srgbClr val="000000"/>
                </a:solidFill>
                <a:latin typeface="微软雅黑" charset="0"/>
                <a:ea typeface="微软雅黑" charset="0"/>
                <a:cs typeface="微软雅黑" charset="0"/>
              </a:rPr>
              <a:t>1000</a:t>
            </a:r>
            <a:r>
              <a:rPr lang="zh-CN" altLang="en-US">
                <a:solidFill>
                  <a:srgbClr val="000000"/>
                </a:solidFill>
                <a:latin typeface="微软雅黑" charset="0"/>
                <a:ea typeface="微软雅黑" charset="0"/>
                <a:cs typeface="微软雅黑" charset="0"/>
              </a:rPr>
              <a:t>次）（最佳覆盖范围为地图的4</a:t>
            </a:r>
            <a:r>
              <a:rPr lang="en-US" altLang="zh-CN">
                <a:solidFill>
                  <a:srgbClr val="000000"/>
                </a:solidFill>
                <a:latin typeface="微软雅黑" charset="0"/>
                <a:ea typeface="微软雅黑" charset="0"/>
                <a:cs typeface="微软雅黑" charset="0"/>
              </a:rPr>
              <a:t>8.30%</a:t>
            </a:r>
            <a:r>
              <a:rPr lang="zh-CN" altLang="en-US">
                <a:solidFill>
                  <a:srgbClr val="000000"/>
                </a:solidFill>
                <a:latin typeface="微软雅黑" charset="0"/>
                <a:ea typeface="微软雅黑" charset="0"/>
                <a:cs typeface="微软雅黑"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a:off x="1588" y="-15376"/>
            <a:ext cx="12188825" cy="3273731"/>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charset="0"/>
              <a:ea typeface="微软雅黑" charset="0"/>
              <a:cs typeface="微软雅黑" charset="0"/>
            </a:endParaRPr>
          </a:p>
        </p:txBody>
      </p:sp>
      <p:sp>
        <p:nvSpPr>
          <p:cNvPr id="3" name="深度视觉·原创设计 https://www.docer.com/works?userid=22383862"/>
          <p:cNvSpPr txBox="1"/>
          <p:nvPr/>
        </p:nvSpPr>
        <p:spPr>
          <a:xfrm>
            <a:off x="5160422" y="890789"/>
            <a:ext cx="1523714" cy="1014730"/>
          </a:xfrm>
          <a:prstGeom prst="rect">
            <a:avLst/>
          </a:prstGeom>
          <a:solidFill>
            <a:schemeClr val="bg1"/>
          </a:solidFill>
        </p:spPr>
        <p:txBody>
          <a:bodyPr wrap="square" rtlCol="0">
            <a:spAutoFit/>
          </a:bodyPr>
          <a:lstStyle/>
          <a:p>
            <a:pPr lvl="0" algn="ctr"/>
            <a:r>
              <a:rPr lang="en-US" altLang="zh-CN" sz="6000" dirty="0">
                <a:solidFill>
                  <a:schemeClr val="tx1">
                    <a:lumMod val="75000"/>
                    <a:lumOff val="25000"/>
                  </a:schemeClr>
                </a:solidFill>
                <a:latin typeface="微软雅黑" charset="0"/>
                <a:ea typeface="微软雅黑" charset="0"/>
                <a:cs typeface="微软雅黑" charset="0"/>
                <a:sym typeface="+mn-lt"/>
              </a:rPr>
              <a:t>01</a:t>
            </a:r>
            <a:endParaRPr lang="zh-CN" altLang="en-US" sz="6000" dirty="0">
              <a:solidFill>
                <a:schemeClr val="tx1">
                  <a:lumMod val="75000"/>
                  <a:lumOff val="25000"/>
                </a:schemeClr>
              </a:solidFill>
              <a:latin typeface="微软雅黑" charset="0"/>
              <a:ea typeface="微软雅黑" charset="0"/>
              <a:cs typeface="微软雅黑" charset="0"/>
              <a:sym typeface="+mn-lt"/>
            </a:endParaRPr>
          </a:p>
        </p:txBody>
      </p:sp>
      <p:sp>
        <p:nvSpPr>
          <p:cNvPr id="5" name="深度视觉·原创设计 https://www.docer.com/works?userid=22383862"/>
          <p:cNvSpPr txBox="1"/>
          <p:nvPr/>
        </p:nvSpPr>
        <p:spPr>
          <a:xfrm>
            <a:off x="3553864" y="3696459"/>
            <a:ext cx="4736829" cy="829945"/>
          </a:xfrm>
          <a:prstGeom prst="rect">
            <a:avLst/>
          </a:prstGeom>
          <a:noFill/>
        </p:spPr>
        <p:txBody>
          <a:bodyPr wrap="square" rtlCol="0">
            <a:spAutoFit/>
          </a:bodyPr>
          <a:lstStyle/>
          <a:p>
            <a:pPr algn="ctr"/>
            <a:r>
              <a:rPr lang="zh-CN" altLang="en-US" sz="4800" b="1" dirty="0">
                <a:solidFill>
                  <a:schemeClr val="tx1">
                    <a:lumMod val="75000"/>
                    <a:lumOff val="25000"/>
                  </a:schemeClr>
                </a:solidFill>
                <a:latin typeface="微软雅黑" charset="0"/>
                <a:ea typeface="微软雅黑" charset="0"/>
                <a:cs typeface="微软雅黑" charset="0"/>
                <a:sym typeface="思源黑体" panose="020B0500000000000000" pitchFamily="34" charset="-122"/>
              </a:rPr>
              <a:t>项目背景介绍</a:t>
            </a:r>
          </a:p>
        </p:txBody>
      </p:sp>
      <p:sp>
        <p:nvSpPr>
          <p:cNvPr id="6" name="深度视觉·原创设计 https://www.docer.com/works?userid=22383862"/>
          <p:cNvSpPr txBox="1"/>
          <p:nvPr/>
        </p:nvSpPr>
        <p:spPr>
          <a:xfrm>
            <a:off x="3381145" y="2344556"/>
            <a:ext cx="5429710" cy="583565"/>
          </a:xfrm>
          <a:prstGeom prst="rect">
            <a:avLst/>
          </a:prstGeom>
          <a:solidFill>
            <a:schemeClr val="bg1"/>
          </a:solidFill>
        </p:spPr>
        <p:txBody>
          <a:bodyPr wrap="square" rtlCol="0">
            <a:spAutoFit/>
          </a:bodyPr>
          <a:lstStyle/>
          <a:p>
            <a:pPr lvl="0" algn="ctr">
              <a:defRPr/>
            </a:pPr>
            <a:r>
              <a:rPr lang="en-US" altLang="zh-CN" sz="3200">
                <a:solidFill>
                  <a:srgbClr val="FEC545"/>
                </a:solidFill>
                <a:latin typeface="微软雅黑" charset="0"/>
                <a:ea typeface="微软雅黑" charset="0"/>
                <a:cs typeface="微软雅黑" charset="0"/>
                <a:sym typeface="+mn-lt"/>
              </a:rPr>
              <a:t>Background 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学校栅格模型进行模拟</a:t>
              </a: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pic>
        <p:nvPicPr>
          <p:cNvPr id="9" name="图片 8" descr="post_object_image_3077465312"/>
          <p:cNvPicPr>
            <a:picLocks noChangeAspect="1"/>
          </p:cNvPicPr>
          <p:nvPr/>
        </p:nvPicPr>
        <p:blipFill>
          <a:blip r:embed="rId2"/>
          <a:stretch>
            <a:fillRect/>
          </a:stretch>
        </p:blipFill>
        <p:spPr>
          <a:xfrm>
            <a:off x="538543" y="1120712"/>
            <a:ext cx="5719876" cy="4171950"/>
          </a:xfrm>
          <a:prstGeom prst="rect">
            <a:avLst/>
          </a:prstGeom>
        </p:spPr>
      </p:pic>
      <p:pic>
        <p:nvPicPr>
          <p:cNvPr id="10" name="图片 9" descr="post_object_image_4293124334"/>
          <p:cNvPicPr>
            <a:picLocks noChangeAspect="1"/>
          </p:cNvPicPr>
          <p:nvPr/>
        </p:nvPicPr>
        <p:blipFill>
          <a:blip r:embed="rId3"/>
          <a:stretch>
            <a:fillRect/>
          </a:stretch>
        </p:blipFill>
        <p:spPr>
          <a:xfrm>
            <a:off x="6492431" y="1120711"/>
            <a:ext cx="4668611" cy="4171950"/>
          </a:xfrm>
          <a:prstGeom prst="rect">
            <a:avLst/>
          </a:prstGeom>
        </p:spPr>
      </p:pic>
      <p:sp>
        <p:nvSpPr>
          <p:cNvPr id="6" name="文本框 5"/>
          <p:cNvSpPr txBox="1"/>
          <p:nvPr userDrawn="1"/>
        </p:nvSpPr>
        <p:spPr>
          <a:xfrm>
            <a:off x="367093" y="5678216"/>
            <a:ext cx="11080500" cy="2112163"/>
          </a:xfrm>
          <a:prstGeom prst="rect">
            <a:avLst/>
          </a:prstGeom>
        </p:spPr>
        <p:txBody>
          <a:bodyPr wrap="square" rtlCol="0">
            <a:noAutofit/>
          </a:bodyPr>
          <a:lstStyle/>
          <a:p>
            <a:pPr algn="l"/>
            <a:r>
              <a:rPr lang="zh-CN" altLang="en-US">
                <a:solidFill>
                  <a:srgbClr val="000000"/>
                </a:solidFill>
                <a:latin typeface="微软雅黑" charset="0"/>
                <a:ea typeface="微软雅黑" charset="0"/>
                <a:cs typeface="微软雅黑" charset="0"/>
              </a:rPr>
              <a:t>此为当信号频率为</a:t>
            </a:r>
            <a:r>
              <a:rPr lang="en-US" altLang="zh-CN">
                <a:solidFill>
                  <a:srgbClr val="000000"/>
                </a:solidFill>
                <a:latin typeface="微软雅黑" charset="0"/>
                <a:ea typeface="微软雅黑" charset="0"/>
                <a:cs typeface="微软雅黑" charset="0"/>
              </a:rPr>
              <a:t>2.6GHz</a:t>
            </a:r>
            <a:r>
              <a:rPr lang="zh-CN" altLang="en-US">
                <a:solidFill>
                  <a:srgbClr val="000000"/>
                </a:solidFill>
                <a:latin typeface="微软雅黑" charset="0"/>
                <a:ea typeface="微软雅黑" charset="0"/>
                <a:cs typeface="微软雅黑" charset="0"/>
              </a:rPr>
              <a:t>时，用栅格模型生成的基站分布图（信号强度红色为基站，除深蓝色区域外都可覆盖）（模拟</a:t>
            </a:r>
            <a:r>
              <a:rPr lang="en-US" altLang="zh-CN">
                <a:solidFill>
                  <a:srgbClr val="000000"/>
                </a:solidFill>
                <a:latin typeface="微软雅黑" charset="0"/>
                <a:ea typeface="微软雅黑" charset="0"/>
                <a:cs typeface="微软雅黑" charset="0"/>
              </a:rPr>
              <a:t>10000</a:t>
            </a:r>
            <a:r>
              <a:rPr lang="zh-CN" altLang="en-US">
                <a:solidFill>
                  <a:srgbClr val="000000"/>
                </a:solidFill>
                <a:latin typeface="微软雅黑" charset="0"/>
                <a:ea typeface="微软雅黑" charset="0"/>
                <a:cs typeface="微软雅黑" charset="0"/>
              </a:rPr>
              <a:t>次）（最佳覆盖范围为地图的6</a:t>
            </a:r>
            <a:r>
              <a:rPr lang="en-US" altLang="zh-CN">
                <a:solidFill>
                  <a:srgbClr val="000000"/>
                </a:solidFill>
                <a:latin typeface="微软雅黑" charset="0"/>
                <a:ea typeface="微软雅黑" charset="0"/>
                <a:cs typeface="微软雅黑" charset="0"/>
              </a:rPr>
              <a:t>0.50%</a:t>
            </a:r>
            <a:r>
              <a:rPr lang="zh-CN" altLang="en-US">
                <a:solidFill>
                  <a:srgbClr val="000000"/>
                </a:solidFill>
                <a:latin typeface="微软雅黑" charset="0"/>
                <a:ea typeface="微软雅黑" charset="0"/>
                <a:cs typeface="微软雅黑" charset="0"/>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深度视觉·原创设计 https://www.docer.com/works?userid=22383862"/>
          <p:cNvGrpSpPr/>
          <p:nvPr/>
        </p:nvGrpSpPr>
        <p:grpSpPr>
          <a:xfrm>
            <a:off x="367126" y="1588"/>
            <a:ext cx="12497295" cy="6858000"/>
            <a:chOff x="367126" y="1588"/>
            <a:chExt cx="12497295" cy="6858000"/>
          </a:xfrm>
        </p:grpSpPr>
        <p:sp>
          <p:nvSpPr>
            <p:cNvPr id="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4" name="文本框 34"/>
            <p:cNvSpPr txBox="1"/>
            <p:nvPr/>
          </p:nvSpPr>
          <p:spPr>
            <a:xfrm>
              <a:off x="367126" y="290855"/>
              <a:ext cx="9250027" cy="829945"/>
            </a:xfrm>
            <a:prstGeom prst="rect">
              <a:avLst/>
            </a:prstGeom>
            <a:noFill/>
          </p:spPr>
          <p:txBody>
            <a:bodyPr wrap="square" rtlCol="0">
              <a:noAutofit/>
            </a:bodyPr>
            <a:lstStyle/>
            <a:p>
              <a:r>
                <a:rPr lang="zh-CN" altLang="en-US" sz="2400" dirty="0">
                  <a:solidFill>
                    <a:srgbClr val="000000"/>
                  </a:solidFill>
                  <a:latin typeface="微软雅黑" charset="0"/>
                  <a:ea typeface="微软雅黑" charset="0"/>
                  <a:cs typeface="微软雅黑" charset="0"/>
                  <a:sym typeface="思源黑体" panose="020B0500000000000000" pitchFamily="34" charset="-122"/>
                </a:rPr>
                <a:t>思路优点</a:t>
              </a:r>
              <a:endParaRPr lang="zh-CN" altLang="en-US">
                <a:latin typeface="微软雅黑" charset="0"/>
                <a:ea typeface="微软雅黑" charset="0"/>
                <a:cs typeface="微软雅黑" charset="0"/>
                <a:sym typeface="思源黑体" panose="020B0500000000000000" pitchFamily="34" charset="-122"/>
              </a:endParaRPr>
            </a:p>
          </p:txBody>
        </p:sp>
        <p:sp>
          <p:nvSpPr>
            <p:cNvPr id="5"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文本框 5"/>
          <p:cNvSpPr txBox="1"/>
          <p:nvPr userDrawn="1"/>
        </p:nvSpPr>
        <p:spPr>
          <a:xfrm>
            <a:off x="367136" y="803275"/>
            <a:ext cx="11828145" cy="5913120"/>
          </a:xfrm>
          <a:prstGeom prst="rect">
            <a:avLst/>
          </a:prstGeom>
        </p:spPr>
        <p:txBody>
          <a:bodyPr wrap="square" rtlCol="0">
            <a:noAutofit/>
          </a:bodyPr>
          <a:lstStyle/>
          <a:p>
            <a:pPr algn="l"/>
            <a:r>
              <a:rPr lang="zh-CN" altLang="en-US">
                <a:latin typeface="微软雅黑" charset="0"/>
                <a:ea typeface="微软雅黑" charset="0"/>
                <a:cs typeface="微软雅黑" charset="0"/>
              </a:rPr>
              <a:t>结合实际场景的复杂环境建模：</a:t>
            </a:r>
          </a:p>
          <a:p>
            <a:pPr algn="l"/>
            <a:endParaRPr lang="en-US" altLang="zh-CN">
              <a:latin typeface="微软雅黑" charset="0"/>
              <a:ea typeface="微软雅黑" charset="0"/>
              <a:cs typeface="微软雅黑" charset="0"/>
            </a:endParaRPr>
          </a:p>
          <a:p>
            <a:pPr algn="l"/>
            <a:r>
              <a:rPr lang="zh-CN" altLang="en-US">
                <a:latin typeface="微软雅黑" charset="0"/>
                <a:ea typeface="微软雅黑" charset="0"/>
                <a:cs typeface="微软雅黑" charset="0"/>
              </a:rPr>
              <a:t>代码中不仅考虑了空旷环境下的信号传播，还引入了不同类型的地理特征（如建筑物、树木、道路、水体），并且为每种特征设定了不同的信号衰减系数。这使得仿真更加贴近现实世界中的复杂电磁环境，提高了仿真的准确性。</a:t>
            </a:r>
          </a:p>
          <a:p>
            <a:pPr algn="l"/>
            <a:r>
              <a:rPr lang="zh-CN" altLang="en-US">
                <a:latin typeface="微软雅黑" charset="0"/>
                <a:ea typeface="微软雅黑" charset="0"/>
                <a:cs typeface="微软雅黑" charset="0"/>
              </a:rPr>
              <a:t>基于物理模型的路径损耗计算：</a:t>
            </a:r>
          </a:p>
          <a:p>
            <a:pPr algn="l"/>
            <a:endParaRPr lang="en-US" altLang="zh-CN">
              <a:latin typeface="微软雅黑" charset="0"/>
              <a:ea typeface="微软雅黑" charset="0"/>
              <a:cs typeface="微软雅黑" charset="0"/>
            </a:endParaRPr>
          </a:p>
          <a:p>
            <a:pPr algn="l"/>
            <a:r>
              <a:rPr lang="zh-CN" altLang="en-US">
                <a:latin typeface="微软雅黑" charset="0"/>
                <a:ea typeface="微软雅黑" charset="0"/>
                <a:cs typeface="微软雅黑" charset="0"/>
              </a:rPr>
              <a:t>使用了</a:t>
            </a:r>
            <a:r>
              <a:rPr lang="en-US" altLang="zh-CN">
                <a:latin typeface="微软雅黑" charset="0"/>
                <a:ea typeface="微软雅黑" charset="0"/>
                <a:cs typeface="微软雅黑" charset="0"/>
              </a:rPr>
              <a:t>COST231 Walfisch-Ikegami</a:t>
            </a:r>
            <a:r>
              <a:rPr lang="zh-CN" altLang="en-US">
                <a:latin typeface="微软雅黑" charset="0"/>
                <a:ea typeface="微软雅黑" charset="0"/>
                <a:cs typeface="微软雅黑" charset="0"/>
              </a:rPr>
              <a:t>模型来精确计算路径损耗，该模型考虑了频率、基站和移动台的高度、街道宽度及方向等因素对信号传播的影响。此外，还加入了建筑物高度修正因子、街道宽度修正因子等细节调整，确保了模型能够更真实地反映城市微小区环境下的无线信道特性。</a:t>
            </a:r>
          </a:p>
          <a:p>
            <a:pPr algn="l"/>
            <a:r>
              <a:rPr lang="zh-CN" altLang="en-US">
                <a:latin typeface="微软雅黑" charset="0"/>
                <a:ea typeface="微软雅黑" charset="0"/>
                <a:cs typeface="微软雅黑" charset="0"/>
              </a:rPr>
              <a:t>蒙特卡罗方法优化基站布局：</a:t>
            </a:r>
          </a:p>
          <a:p>
            <a:pPr algn="l"/>
            <a:endParaRPr lang="en-US" altLang="zh-CN">
              <a:latin typeface="微软雅黑" charset="0"/>
              <a:ea typeface="微软雅黑" charset="0"/>
              <a:cs typeface="微软雅黑" charset="0"/>
            </a:endParaRPr>
          </a:p>
          <a:p>
            <a:pPr algn="l"/>
            <a:r>
              <a:rPr lang="zh-CN" altLang="en-US">
                <a:latin typeface="微软雅黑" charset="0"/>
                <a:ea typeface="微软雅黑" charset="0"/>
                <a:cs typeface="微软雅黑" charset="0"/>
              </a:rPr>
              <a:t>通过蒙特卡罗模拟随机生成多个基站位置组合，并评估其覆盖效果，从而找到最优或接近最优的基站部署方案。这种方法可以在不依赖先验知识的情况下自动探索可能的空间配置，对于解决</a:t>
            </a:r>
            <a:r>
              <a:rPr lang="en-US" altLang="zh-CN">
                <a:latin typeface="微软雅黑" charset="0"/>
                <a:ea typeface="微软雅黑" charset="0"/>
                <a:cs typeface="微软雅黑" charset="0"/>
              </a:rPr>
              <a:t>NP</a:t>
            </a:r>
            <a:r>
              <a:rPr lang="zh-CN" altLang="en-US">
                <a:latin typeface="微软雅黑" charset="0"/>
                <a:ea typeface="微软雅黑" charset="0"/>
                <a:cs typeface="微软雅黑" charset="0"/>
              </a:rPr>
              <a:t>难问题具有很好的适用性。</a:t>
            </a:r>
          </a:p>
          <a:p>
            <a:pPr algn="l"/>
            <a:r>
              <a:rPr lang="zh-CN" altLang="en-US">
                <a:latin typeface="微软雅黑" charset="0"/>
                <a:ea typeface="微软雅黑" charset="0"/>
                <a:cs typeface="微软雅黑" charset="0"/>
              </a:rPr>
              <a:t>自适应栅格划分与动态障碍物处理：</a:t>
            </a:r>
          </a:p>
          <a:p>
            <a:pPr algn="l"/>
            <a:endParaRPr lang="en-US" altLang="zh-CN">
              <a:latin typeface="微软雅黑" charset="0"/>
              <a:ea typeface="微软雅黑" charset="0"/>
              <a:cs typeface="微软雅黑" charset="0"/>
            </a:endParaRPr>
          </a:p>
          <a:p>
            <a:pPr algn="l"/>
            <a:r>
              <a:rPr lang="zh-CN" altLang="en-US">
                <a:latin typeface="微软雅黑" charset="0"/>
                <a:ea typeface="微软雅黑" charset="0"/>
                <a:cs typeface="微软雅黑" charset="0"/>
              </a:rPr>
              <a:t>在信号强度计算过程中，采用了</a:t>
            </a:r>
            <a:r>
              <a:rPr lang="en-US" altLang="zh-CN">
                <a:latin typeface="微软雅黑" charset="0"/>
                <a:ea typeface="微软雅黑" charset="0"/>
                <a:cs typeface="微软雅黑" charset="0"/>
              </a:rPr>
              <a:t>Bresenham</a:t>
            </a:r>
            <a:r>
              <a:rPr lang="zh-CN" altLang="en-US">
                <a:latin typeface="微软雅黑" charset="0"/>
                <a:ea typeface="微软雅黑" charset="0"/>
                <a:cs typeface="微软雅黑" charset="0"/>
              </a:rPr>
              <a:t>算法来确定从基站到各网格点之间的直线路径，并根据沿途遇到的不同类型障碍物累加相应的衰减值。这种方式既保证了计算效率，又兼顾了环境复杂性的描述。</a:t>
            </a:r>
          </a:p>
          <a:p>
            <a:pPr algn="l"/>
            <a:r>
              <a:rPr lang="zh-CN" altLang="en-US">
                <a:latin typeface="微软雅黑" charset="0"/>
                <a:ea typeface="微软雅黑" charset="0"/>
                <a:cs typeface="微软雅黑" charset="0"/>
              </a:rPr>
              <a:t>多维度结果展示与分析：</a:t>
            </a:r>
          </a:p>
          <a:p>
            <a:pPr algn="l"/>
            <a:endParaRPr lang="en-US" altLang="zh-CN">
              <a:latin typeface="微软雅黑" charset="0"/>
              <a:ea typeface="微软雅黑" charset="0"/>
              <a:cs typeface="微软雅黑" charset="0"/>
            </a:endParaRPr>
          </a:p>
          <a:p>
            <a:pPr algn="l"/>
            <a:r>
              <a:rPr lang="zh-CN" altLang="en-US">
                <a:latin typeface="微软雅黑" charset="0"/>
                <a:ea typeface="微软雅黑" charset="0"/>
                <a:cs typeface="微软雅黑" charset="0"/>
              </a:rPr>
              <a:t>提供了包括但不限于信号强度分布图、覆盖率变化趋势图以及信号强度直方图等多种形式的结果呈现方式，帮助用户直观理解仿真的输出，并为进一步优化提供了依据。</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a:off x="1588" y="-15376"/>
            <a:ext cx="12188825" cy="3273731"/>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panose="020B0503020204020204" pitchFamily="34" charset="-122"/>
              <a:ea typeface="微软雅黑" panose="020B0503020204020204" pitchFamily="34" charset="-122"/>
            </a:endParaRPr>
          </a:p>
        </p:txBody>
      </p:sp>
      <p:sp>
        <p:nvSpPr>
          <p:cNvPr id="3" name="深度视觉·原创设计 https://www.docer.com/works?userid=22383862"/>
          <p:cNvSpPr txBox="1"/>
          <p:nvPr/>
        </p:nvSpPr>
        <p:spPr>
          <a:xfrm>
            <a:off x="5160422" y="890789"/>
            <a:ext cx="1523714" cy="1015663"/>
          </a:xfrm>
          <a:prstGeom prst="rect">
            <a:avLst/>
          </a:prstGeom>
          <a:solidFill>
            <a:schemeClr val="bg1"/>
          </a:solidFill>
        </p:spPr>
        <p:txBody>
          <a:bodyPr wrap="square" rtlCol="0">
            <a:spAutoFit/>
          </a:bodyPr>
          <a:lstStyle/>
          <a:p>
            <a:pPr lvl="0" algn="ctr"/>
            <a:r>
              <a:rPr lang="en-US" altLang="zh-CN" sz="6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04</a:t>
            </a:r>
            <a:endPar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 name="深度视觉·原创设计 https://www.docer.com/works?userid=22383862"/>
          <p:cNvSpPr txBox="1"/>
          <p:nvPr/>
        </p:nvSpPr>
        <p:spPr>
          <a:xfrm>
            <a:off x="2413924" y="2248859"/>
            <a:ext cx="7343642" cy="653665"/>
          </a:xfrm>
          <a:prstGeom prst="rect">
            <a:avLst/>
          </a:prstGeom>
          <a:solidFill>
            <a:schemeClr val="bg1"/>
          </a:solidFill>
        </p:spPr>
        <p:txBody>
          <a:bodyPr wrap="square" rtlCol="0">
            <a:noAutofit/>
          </a:bodyPr>
          <a:lstStyle/>
          <a:p>
            <a:pPr lvl="0" algn="ctr">
              <a:defRPr/>
            </a:pPr>
            <a:r>
              <a:rPr lang="en-US" altLang="zh-CN" sz="3200" dirty="0">
                <a:solidFill>
                  <a:schemeClr val="accent2"/>
                </a:solidFill>
                <a:latin typeface="微软雅黑" panose="020B0503020204020204" pitchFamily="34" charset="-122"/>
                <a:ea typeface="微软雅黑" panose="020B0503020204020204" pitchFamily="34" charset="-122"/>
                <a:cs typeface="+mn-ea"/>
                <a:sym typeface="+mn-lt"/>
              </a:rPr>
              <a:t>Innovation point and Project advantage</a:t>
            </a:r>
          </a:p>
        </p:txBody>
      </p:sp>
      <p:sp>
        <p:nvSpPr>
          <p:cNvPr id="5" name="深度视觉·原创设计 https://www.docer.com/works?userid=22383862"/>
          <p:cNvSpPr txBox="1"/>
          <p:nvPr/>
        </p:nvSpPr>
        <p:spPr>
          <a:xfrm>
            <a:off x="3553864" y="3696459"/>
            <a:ext cx="5063792" cy="1568450"/>
          </a:xfrm>
          <a:prstGeom prst="rect">
            <a:avLst/>
          </a:prstGeom>
          <a:noFill/>
        </p:spPr>
        <p:txBody>
          <a:bodyPr wrap="square" rtlCol="0">
            <a:noAutofit/>
          </a:bodyPr>
          <a:lstStyle/>
          <a:p>
            <a:pPr algn="ct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sym typeface="思源黑体" panose="020B0500000000000000" pitchFamily="34" charset="-122"/>
              </a:rPr>
              <a:t>创新点与项目优势</a:t>
            </a:r>
          </a:p>
        </p:txBody>
      </p:sp>
      <p:sp>
        <p:nvSpPr>
          <p:cNvPr id="6" name="深度视觉·原创设计 https://www.docer.com/works?userid=22383862"/>
          <p:cNvSpPr/>
          <p:nvPr/>
        </p:nvSpPr>
        <p:spPr>
          <a:xfrm>
            <a:off x="3375870" y="4843916"/>
            <a:ext cx="5175702" cy="33669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深度视觉·原创设计 https://www.docer.com/works?userid=22383862"/>
          <p:cNvGrpSpPr/>
          <p:nvPr/>
        </p:nvGrpSpPr>
        <p:grpSpPr>
          <a:xfrm>
            <a:off x="367126" y="1588"/>
            <a:ext cx="12497295" cy="6858000"/>
            <a:chOff x="367126" y="1588"/>
            <a:chExt cx="12497295" cy="6858000"/>
          </a:xfrm>
        </p:grpSpPr>
        <p:sp>
          <p:nvSpPr>
            <p:cNvPr id="16"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思源黑体" panose="020B0500000000000000" pitchFamily="34" charset="-122"/>
              </a:endParaRPr>
            </a:p>
          </p:txBody>
        </p:sp>
        <p:sp>
          <p:nvSpPr>
            <p:cNvPr id="18" name="文本框 34"/>
            <p:cNvSpPr txBox="1"/>
            <p:nvPr/>
          </p:nvSpPr>
          <p:spPr>
            <a:xfrm>
              <a:off x="367126" y="290855"/>
              <a:ext cx="2284576" cy="645160"/>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mn-ea"/>
                  <a:sym typeface="思源黑体" panose="020B0500000000000000" pitchFamily="34" charset="-122"/>
                </a:rPr>
                <a:t>项目创新点</a:t>
              </a:r>
              <a:endParaRPr lang="en-US" altLang="zh-CN" sz="2400" b="1" dirty="0">
                <a:latin typeface="微软雅黑" panose="020B0503020204020204" pitchFamily="34" charset="-122"/>
                <a:ea typeface="微软雅黑" panose="020B0503020204020204" pitchFamily="34" charset="-122"/>
                <a:cs typeface="+mn-ea"/>
                <a:sym typeface="思源黑体" panose="020B0500000000000000" pitchFamily="34" charset="-122"/>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19"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思源黑体" panose="020B0500000000000000" pitchFamily="34" charset="-122"/>
              </a:endParaRPr>
            </a:p>
          </p:txBody>
        </p:sp>
      </p:grpSp>
      <p:sp>
        <p:nvSpPr>
          <p:cNvPr id="2" name="深度视觉·原创设计 https://www.docer.com/works?userid=22383862"/>
          <p:cNvSpPr/>
          <p:nvPr/>
        </p:nvSpPr>
        <p:spPr>
          <a:xfrm>
            <a:off x="428075" y="1843734"/>
            <a:ext cx="11335850" cy="4287738"/>
          </a:xfrm>
          <a:prstGeom prst="roundRect">
            <a:avLst>
              <a:gd name="adj" fmla="val 5456"/>
            </a:avLst>
          </a:prstGeom>
          <a:solidFill>
            <a:schemeClr val="bg1">
              <a:lumMod val="95000"/>
            </a:schemeClr>
          </a:solidFill>
          <a:ln>
            <a:noFill/>
          </a:ln>
          <a:effectLst>
            <a:outerShdw blurRad="381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3" name="深度视觉·原创设计 https://www.docer.com/works?userid=22383862"/>
          <p:cNvSpPr>
            <a:spLocks noGrp="1"/>
          </p:cNvSpPr>
          <p:nvPr>
            <p:ph type="sldNum" sz="quarter" idx="12"/>
          </p:nvPr>
        </p:nvSpPr>
        <p:spPr>
          <a:xfrm>
            <a:off x="11490251" y="6370541"/>
            <a:ext cx="415999" cy="249385"/>
          </a:xfrm>
        </p:spPr>
        <p:txBody>
          <a:bodyPr/>
          <a:lstStyle/>
          <a:p>
            <a:fld id="{DB1CA209-181F-46EF-9285-755E64EE8A8B}" type="slidenum">
              <a:rPr lang="en-US" smtClean="0">
                <a:latin typeface="微软雅黑" panose="020B0503020204020204" pitchFamily="34" charset="-122"/>
                <a:ea typeface="微软雅黑" panose="020B0503020204020204" pitchFamily="34" charset="-122"/>
              </a:rPr>
              <a:t>33</a:t>
            </a:fld>
            <a:endParaRPr lang="en-US" dirty="0">
              <a:latin typeface="微软雅黑" panose="020B0503020204020204" pitchFamily="34" charset="-122"/>
              <a:ea typeface="微软雅黑" panose="020B0503020204020204" pitchFamily="34" charset="-122"/>
            </a:endParaRPr>
          </a:p>
        </p:txBody>
      </p:sp>
      <p:grpSp>
        <p:nvGrpSpPr>
          <p:cNvPr id="8" name="深度视觉·原创设计 https://www.docer.com/works?userid=22383862"/>
          <p:cNvGrpSpPr/>
          <p:nvPr/>
        </p:nvGrpSpPr>
        <p:grpSpPr>
          <a:xfrm>
            <a:off x="1311669" y="1670797"/>
            <a:ext cx="3904463" cy="606224"/>
            <a:chOff x="901700" y="1749625"/>
            <a:chExt cx="4724400" cy="606224"/>
          </a:xfrm>
        </p:grpSpPr>
        <p:sp>
          <p:nvSpPr>
            <p:cNvPr id="9" name="Rounded Rectangle 195"/>
            <p:cNvSpPr/>
            <p:nvPr/>
          </p:nvSpPr>
          <p:spPr>
            <a:xfrm>
              <a:off x="901700" y="1844874"/>
              <a:ext cx="4724400" cy="51097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Rounded Rectangle 9"/>
            <p:cNvSpPr/>
            <p:nvPr/>
          </p:nvSpPr>
          <p:spPr>
            <a:xfrm>
              <a:off x="901700" y="1749625"/>
              <a:ext cx="4724400" cy="5109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11" name="深度视觉·原创设计 https://www.docer.com/works?userid=22383862"/>
          <p:cNvGrpSpPr/>
          <p:nvPr/>
        </p:nvGrpSpPr>
        <p:grpSpPr>
          <a:xfrm>
            <a:off x="7175820" y="1670797"/>
            <a:ext cx="3904463" cy="606224"/>
            <a:chOff x="6765851" y="1749625"/>
            <a:chExt cx="4724400" cy="606224"/>
          </a:xfrm>
        </p:grpSpPr>
        <p:sp>
          <p:nvSpPr>
            <p:cNvPr id="12" name="Rounded Rectangle 196"/>
            <p:cNvSpPr/>
            <p:nvPr/>
          </p:nvSpPr>
          <p:spPr>
            <a:xfrm>
              <a:off x="6765851" y="1844874"/>
              <a:ext cx="4724400" cy="51097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Rounded Rectangle 194"/>
            <p:cNvSpPr/>
            <p:nvPr/>
          </p:nvSpPr>
          <p:spPr>
            <a:xfrm>
              <a:off x="6765851" y="1749625"/>
              <a:ext cx="4724400" cy="5109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sp>
        <p:nvSpPr>
          <p:cNvPr id="15" name="深度视觉·原创设计 https://www.docer.com/works?userid=22383862"/>
          <p:cNvSpPr/>
          <p:nvPr/>
        </p:nvSpPr>
        <p:spPr>
          <a:xfrm>
            <a:off x="1499416" y="1735777"/>
            <a:ext cx="3433273" cy="446048"/>
          </a:xfrm>
          <a:prstGeom prst="rect">
            <a:avLst/>
          </a:prstGeom>
        </p:spPr>
        <p:txBody>
          <a:bodyPr wrap="square">
            <a:noAutofit/>
          </a:bodyPr>
          <a:lstStyle/>
          <a:p>
            <a:pPr algn="ctr">
              <a:spcBef>
                <a:spcPts val="600"/>
              </a:spcBef>
              <a:buClr>
                <a:srgbClr val="E24848"/>
              </a:buClr>
            </a:pPr>
            <a:r>
              <a:rPr lang="en-US" altLang="zh-CN"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1. </a:t>
            </a:r>
            <a:r>
              <a:rPr lang="zh-CN" altLang="en-US"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多频段信号传播可视化</a:t>
            </a:r>
          </a:p>
          <a:p>
            <a:pPr algn="ctr">
              <a:spcBef>
                <a:spcPts val="600"/>
              </a:spcBef>
              <a:buClr>
                <a:srgbClr val="E24848"/>
              </a:buClr>
            </a:pPr>
            <a:endParaRPr lang="en-US"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7" name="深度视觉·原创设计 https://www.docer.com/works?userid=22383862"/>
          <p:cNvSpPr/>
          <p:nvPr/>
        </p:nvSpPr>
        <p:spPr>
          <a:xfrm>
            <a:off x="6966233" y="1735777"/>
            <a:ext cx="4278593" cy="541266"/>
          </a:xfrm>
          <a:prstGeom prst="rect">
            <a:avLst/>
          </a:prstGeom>
        </p:spPr>
        <p:txBody>
          <a:bodyPr wrap="square">
            <a:noAutofit/>
          </a:bodyPr>
          <a:lstStyle/>
          <a:p>
            <a:pPr algn="ctr">
              <a:spcBef>
                <a:spcPts val="600"/>
              </a:spcBef>
              <a:buClr>
                <a:srgbClr val="E24848"/>
              </a:buClr>
            </a:pPr>
            <a:r>
              <a:rPr lang="en-US" altLang="zh-CN"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2. </a:t>
            </a:r>
            <a:r>
              <a:rPr lang="zh-CN" altLang="en-US"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基于蒙特卡罗的基站优化算法</a:t>
            </a:r>
          </a:p>
          <a:p>
            <a:pPr algn="ctr">
              <a:spcBef>
                <a:spcPts val="600"/>
              </a:spcBef>
              <a:buClr>
                <a:srgbClr val="E24848"/>
              </a:buClr>
            </a:pPr>
            <a:endParaRPr lang="en-US"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 name="文本框 3"/>
          <p:cNvSpPr txBox="1"/>
          <p:nvPr userDrawn="1"/>
        </p:nvSpPr>
        <p:spPr>
          <a:xfrm>
            <a:off x="902183" y="2556942"/>
            <a:ext cx="4723418" cy="2861310"/>
          </a:xfrm>
          <a:prstGeom prst="rect">
            <a:avLst/>
          </a:prstGeom>
        </p:spPr>
        <p:txBody>
          <a:bodyPr wrap="square" rtlCol="0" anchor="t">
            <a:noAutofit/>
          </a:bodyPr>
          <a:lstStyle/>
          <a:p>
            <a:r>
              <a:rPr lang="zh-CN" altLang="en-US">
                <a:latin typeface="微软雅黑" panose="020B0503020204020204" pitchFamily="34" charset="-122"/>
                <a:ea typeface="微软雅黑" panose="020B0503020204020204" pitchFamily="34" charset="-122"/>
              </a:rPr>
              <a:t>代码实现了</a:t>
            </a:r>
            <a:r>
              <a:rPr lang="en-US" altLang="zh-CN">
                <a:latin typeface="微软雅黑" panose="020B0503020204020204" pitchFamily="34" charset="-122"/>
                <a:ea typeface="微软雅黑" panose="020B0503020204020204" pitchFamily="34" charset="-122"/>
              </a:rPr>
              <a:t>COST231 Walfisch Ikegami</a:t>
            </a:r>
            <a:r>
              <a:rPr lang="zh-CN" altLang="en-US">
                <a:latin typeface="微软雅黑" panose="020B0503020204020204" pitchFamily="34" charset="-122"/>
                <a:ea typeface="微软雅黑" panose="020B0503020204020204" pitchFamily="34" charset="-122"/>
              </a:rPr>
              <a:t>模型在不同频率</a:t>
            </a:r>
            <a:r>
              <a:rPr lang="en-US" altLang="zh-CN">
                <a:latin typeface="微软雅黑" panose="020B0503020204020204" pitchFamily="34" charset="-122"/>
                <a:ea typeface="微软雅黑" panose="020B0503020204020204" pitchFamily="34" charset="-122"/>
              </a:rPr>
              <a:t>(800MHz, 2.6GHz, 4.8GHz)</a:t>
            </a:r>
            <a:r>
              <a:rPr lang="zh-CN" altLang="en-US">
                <a:latin typeface="微软雅黑" panose="020B0503020204020204" pitchFamily="34" charset="-122"/>
                <a:ea typeface="微软雅黑" panose="020B0503020204020204" pitchFamily="34" charset="-122"/>
              </a:rPr>
              <a:t>下的</a:t>
            </a:r>
            <a:r>
              <a:rPr lang="en-US" altLang="zh-CN">
                <a:latin typeface="微软雅黑" panose="020B0503020204020204" pitchFamily="34" charset="-122"/>
                <a:ea typeface="微软雅黑" panose="020B0503020204020204" pitchFamily="34" charset="-122"/>
              </a:rPr>
              <a:t>3D</a:t>
            </a:r>
            <a:r>
              <a:rPr lang="zh-CN" altLang="en-US">
                <a:latin typeface="微软雅黑" panose="020B0503020204020204" pitchFamily="34" charset="-122"/>
                <a:ea typeface="微软雅黑" panose="020B0503020204020204" pitchFamily="34" charset="-122"/>
              </a:rPr>
              <a:t>可视化，直观展示了信号覆盖范围随频率变化的规律。</a:t>
            </a: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技术实现：</a:t>
            </a:r>
          </a:p>
          <a:p>
            <a:r>
              <a:rPr lang="zh-CN" alt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使用</a:t>
            </a:r>
            <a:r>
              <a:rPr lang="en-US" altLang="zh-CN">
                <a:latin typeface="微软雅黑" panose="020B0503020204020204" pitchFamily="34" charset="-122"/>
                <a:ea typeface="微软雅黑" panose="020B0503020204020204" pitchFamily="34" charset="-122"/>
              </a:rPr>
              <a:t>3D</a:t>
            </a:r>
            <a:r>
              <a:rPr lang="zh-CN" altLang="en-US">
                <a:latin typeface="微软雅黑" panose="020B0503020204020204" pitchFamily="34" charset="-122"/>
                <a:ea typeface="微软雅黑" panose="020B0503020204020204" pitchFamily="34" charset="-122"/>
              </a:rPr>
              <a:t>曲面图展示信号强度随距离的变化</a:t>
            </a:r>
          </a:p>
          <a:p>
            <a:r>
              <a:rPr lang="zh-CN" alt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自定义颜色映射区分信号质量等级</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红色-无信号，黄色-弱信号，绿色-强信号</a:t>
            </a:r>
            <a:r>
              <a:rPr lang="en-US" altLang="zh-CN">
                <a:latin typeface="微软雅黑" panose="020B0503020204020204" pitchFamily="34" charset="-122"/>
                <a:ea typeface="微软雅黑" panose="020B0503020204020204" pitchFamily="34" charset="-122"/>
              </a:rPr>
              <a:t>)</a:t>
            </a:r>
          </a:p>
          <a:p>
            <a:r>
              <a:rPr lang="en-US" altLang="zh-CN">
                <a:latin typeface="微软雅黑" panose="020B0503020204020204" pitchFamily="34" charset="-122"/>
                <a:ea typeface="微软雅黑" panose="020B0503020204020204" pitchFamily="34" charset="-122"/>
              </a:rPr>
              <a:t>  3.</a:t>
            </a:r>
            <a:r>
              <a:rPr lang="zh-CN" altLang="en-US">
                <a:latin typeface="微软雅黑" panose="020B0503020204020204" pitchFamily="34" charset="-122"/>
                <a:ea typeface="微软雅黑" panose="020B0503020204020204" pitchFamily="34" charset="-122"/>
              </a:rPr>
              <a:t>自动计算并标注有效覆盖半径</a:t>
            </a:r>
          </a:p>
        </p:txBody>
      </p:sp>
      <p:sp>
        <p:nvSpPr>
          <p:cNvPr id="5" name="文本框 4"/>
          <p:cNvSpPr txBox="1"/>
          <p:nvPr userDrawn="1"/>
        </p:nvSpPr>
        <p:spPr>
          <a:xfrm>
            <a:off x="7051329" y="2277020"/>
            <a:ext cx="4524050" cy="2649868"/>
          </a:xfrm>
          <a:prstGeom prst="rect">
            <a:avLst/>
          </a:prstGeom>
        </p:spPr>
        <p:txBody>
          <a:bodyPr wrap="square" rtlCol="0" anchor="t">
            <a:noAutofit/>
          </a:bodyPr>
          <a:lstStyle/>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代码采用蒙特卡罗方法随机生成基站位置配置，通过多次迭代寻找最优覆盖方案。</a:t>
            </a: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技术实现：</a:t>
            </a:r>
          </a:p>
          <a:p>
            <a:r>
              <a:rPr lang="zh-CN" alt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随机生成基站位置并评估覆盖效果</a:t>
            </a:r>
          </a:p>
          <a:p>
            <a:r>
              <a:rPr lang="zh-CN" alt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记录历史最佳配置</a:t>
            </a:r>
          </a:p>
          <a:p>
            <a:r>
              <a:rPr lang="zh-CN" alt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3.</a:t>
            </a:r>
            <a:r>
              <a:rPr lang="zh-CN" altLang="en-US">
                <a:latin typeface="微软雅黑" panose="020B0503020204020204" pitchFamily="34" charset="-122"/>
                <a:ea typeface="微软雅黑" panose="020B0503020204020204" pitchFamily="34" charset="-122"/>
              </a:rPr>
              <a:t>可视化展示最佳覆盖方案和基站位置坐标表</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深度视觉·原创设计 https://www.docer.com/works?userid=22383862"/>
          <p:cNvGrpSpPr/>
          <p:nvPr/>
        </p:nvGrpSpPr>
        <p:grpSpPr>
          <a:xfrm>
            <a:off x="367126" y="1588"/>
            <a:ext cx="12497295" cy="6858000"/>
            <a:chOff x="367126" y="1588"/>
            <a:chExt cx="12497295" cy="6858000"/>
          </a:xfrm>
        </p:grpSpPr>
        <p:sp>
          <p:nvSpPr>
            <p:cNvPr id="16"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思源黑体" panose="020B0500000000000000" pitchFamily="34" charset="-122"/>
              </a:endParaRPr>
            </a:p>
          </p:txBody>
        </p:sp>
        <p:sp>
          <p:nvSpPr>
            <p:cNvPr id="18" name="文本框 34"/>
            <p:cNvSpPr txBox="1"/>
            <p:nvPr/>
          </p:nvSpPr>
          <p:spPr>
            <a:xfrm>
              <a:off x="367126" y="290855"/>
              <a:ext cx="2284576" cy="645160"/>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mn-ea"/>
                  <a:sym typeface="思源黑体" panose="020B0500000000000000" pitchFamily="34" charset="-122"/>
                </a:rPr>
                <a:t>项目创新点</a:t>
              </a:r>
              <a:endParaRPr lang="en-US" altLang="zh-CN" sz="2400" b="1" dirty="0">
                <a:latin typeface="微软雅黑" panose="020B0503020204020204" pitchFamily="34" charset="-122"/>
                <a:ea typeface="微软雅黑" panose="020B0503020204020204" pitchFamily="34" charset="-122"/>
                <a:cs typeface="+mn-ea"/>
                <a:sym typeface="思源黑体" panose="020B0500000000000000" pitchFamily="34" charset="-122"/>
              </a:endParaRPr>
            </a:p>
            <a:p>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19"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思源黑体" panose="020B0500000000000000" pitchFamily="34" charset="-122"/>
              </a:endParaRPr>
            </a:p>
          </p:txBody>
        </p:sp>
      </p:grpSp>
      <p:sp>
        <p:nvSpPr>
          <p:cNvPr id="2" name="深度视觉·原创设计 https://www.docer.com/works?userid=22383862"/>
          <p:cNvSpPr/>
          <p:nvPr/>
        </p:nvSpPr>
        <p:spPr>
          <a:xfrm>
            <a:off x="428075" y="1843734"/>
            <a:ext cx="11335850" cy="4287738"/>
          </a:xfrm>
          <a:prstGeom prst="roundRect">
            <a:avLst>
              <a:gd name="adj" fmla="val 5456"/>
            </a:avLst>
          </a:prstGeom>
          <a:solidFill>
            <a:schemeClr val="bg1">
              <a:lumMod val="95000"/>
            </a:schemeClr>
          </a:solidFill>
          <a:ln>
            <a:noFill/>
          </a:ln>
          <a:effectLst>
            <a:outerShdw blurRad="381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 name="深度视觉·原创设计 https://www.docer.com/works?userid=22383862"/>
          <p:cNvSpPr>
            <a:spLocks noGrp="1"/>
          </p:cNvSpPr>
          <p:nvPr>
            <p:ph type="sldNum" sz="quarter" idx="12"/>
          </p:nvPr>
        </p:nvSpPr>
        <p:spPr>
          <a:xfrm>
            <a:off x="11490251" y="6370541"/>
            <a:ext cx="415999" cy="249385"/>
          </a:xfrm>
        </p:spPr>
        <p:txBody>
          <a:bodyPr/>
          <a:lstStyle/>
          <a:p>
            <a:fld id="{DB1CA209-181F-46EF-9285-755E64EE8A8B}" type="slidenum">
              <a:rPr lang="en-US" smtClean="0">
                <a:latin typeface="微软雅黑" panose="020B0503020204020204" pitchFamily="34" charset="-122"/>
                <a:ea typeface="微软雅黑" panose="020B0503020204020204" pitchFamily="34" charset="-122"/>
              </a:rPr>
              <a:t>34</a:t>
            </a:fld>
            <a:endParaRPr lang="en-US" dirty="0">
              <a:latin typeface="微软雅黑" panose="020B0503020204020204" pitchFamily="34" charset="-122"/>
              <a:ea typeface="微软雅黑" panose="020B0503020204020204" pitchFamily="34" charset="-122"/>
            </a:endParaRPr>
          </a:p>
        </p:txBody>
      </p:sp>
      <p:grpSp>
        <p:nvGrpSpPr>
          <p:cNvPr id="8" name="深度视觉·原创设计 https://www.docer.com/works?userid=22383862"/>
          <p:cNvGrpSpPr/>
          <p:nvPr/>
        </p:nvGrpSpPr>
        <p:grpSpPr>
          <a:xfrm>
            <a:off x="1311669" y="1670797"/>
            <a:ext cx="3904463" cy="606224"/>
            <a:chOff x="901700" y="1749625"/>
            <a:chExt cx="4724400" cy="606224"/>
          </a:xfrm>
        </p:grpSpPr>
        <p:sp>
          <p:nvSpPr>
            <p:cNvPr id="9" name="Rounded Rectangle 195"/>
            <p:cNvSpPr/>
            <p:nvPr/>
          </p:nvSpPr>
          <p:spPr>
            <a:xfrm>
              <a:off x="901700" y="1844874"/>
              <a:ext cx="4724400" cy="51097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Rounded Rectangle 9"/>
            <p:cNvSpPr/>
            <p:nvPr/>
          </p:nvSpPr>
          <p:spPr>
            <a:xfrm>
              <a:off x="901700" y="1749625"/>
              <a:ext cx="4724400" cy="5109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11" name="深度视觉·原创设计 https://www.docer.com/works?userid=22383862"/>
          <p:cNvGrpSpPr/>
          <p:nvPr/>
        </p:nvGrpSpPr>
        <p:grpSpPr>
          <a:xfrm>
            <a:off x="7175820" y="1670797"/>
            <a:ext cx="3904463" cy="606224"/>
            <a:chOff x="6765851" y="1749625"/>
            <a:chExt cx="4724400" cy="606224"/>
          </a:xfrm>
        </p:grpSpPr>
        <p:sp>
          <p:nvSpPr>
            <p:cNvPr id="12" name="Rounded Rectangle 196"/>
            <p:cNvSpPr/>
            <p:nvPr/>
          </p:nvSpPr>
          <p:spPr>
            <a:xfrm>
              <a:off x="6765851" y="1844874"/>
              <a:ext cx="4724400" cy="51097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Rounded Rectangle 194"/>
            <p:cNvSpPr/>
            <p:nvPr/>
          </p:nvSpPr>
          <p:spPr>
            <a:xfrm>
              <a:off x="6765851" y="1749625"/>
              <a:ext cx="4724400" cy="5109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sp>
        <p:nvSpPr>
          <p:cNvPr id="15" name="深度视觉·原创设计 https://www.docer.com/works?userid=22383862"/>
          <p:cNvSpPr/>
          <p:nvPr/>
        </p:nvSpPr>
        <p:spPr>
          <a:xfrm>
            <a:off x="1156020" y="1735777"/>
            <a:ext cx="4215743" cy="446048"/>
          </a:xfrm>
          <a:prstGeom prst="rect">
            <a:avLst/>
          </a:prstGeom>
        </p:spPr>
        <p:txBody>
          <a:bodyPr wrap="square">
            <a:noAutofit/>
          </a:bodyPr>
          <a:lstStyle/>
          <a:p>
            <a:pPr algn="ctr">
              <a:spcBef>
                <a:spcPts val="600"/>
              </a:spcBef>
              <a:buClr>
                <a:srgbClr val="E24848"/>
              </a:buClr>
            </a:pPr>
            <a:r>
              <a:rPr lang="en-US" altLang="zh-CN"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3. </a:t>
            </a:r>
            <a:r>
              <a:rPr lang="zh-CN" altLang="en-US"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精细化栅格模型与信号衰减计算</a:t>
            </a:r>
          </a:p>
          <a:p>
            <a:pPr algn="ctr">
              <a:spcBef>
                <a:spcPts val="600"/>
              </a:spcBef>
              <a:buClr>
                <a:srgbClr val="E24848"/>
              </a:buClr>
            </a:pPr>
            <a:endParaRPr lang="en-US"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7" name="深度视觉·原创设计 https://www.docer.com/works?userid=22383862"/>
          <p:cNvSpPr/>
          <p:nvPr/>
        </p:nvSpPr>
        <p:spPr>
          <a:xfrm>
            <a:off x="6966233" y="1735777"/>
            <a:ext cx="4278593" cy="541266"/>
          </a:xfrm>
          <a:prstGeom prst="rect">
            <a:avLst/>
          </a:prstGeom>
        </p:spPr>
        <p:txBody>
          <a:bodyPr wrap="square">
            <a:noAutofit/>
          </a:bodyPr>
          <a:lstStyle/>
          <a:p>
            <a:pPr algn="ctr">
              <a:spcBef>
                <a:spcPts val="600"/>
              </a:spcBef>
              <a:buClr>
                <a:srgbClr val="E24848"/>
              </a:buClr>
            </a:pPr>
            <a:r>
              <a:rPr lang="en-US" altLang="zh-CN"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4. </a:t>
            </a:r>
            <a:r>
              <a:rPr lang="zh-CN" altLang="en-US"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综合可视化分析系统</a:t>
            </a:r>
          </a:p>
          <a:p>
            <a:pPr algn="ctr">
              <a:spcBef>
                <a:spcPts val="600"/>
              </a:spcBef>
              <a:buClr>
                <a:srgbClr val="E24848"/>
              </a:buClr>
            </a:pPr>
            <a:endParaRPr lang="en-US" sz="2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4" name="文本框 3"/>
          <p:cNvSpPr txBox="1"/>
          <p:nvPr userDrawn="1"/>
        </p:nvSpPr>
        <p:spPr>
          <a:xfrm>
            <a:off x="950031" y="2277020"/>
            <a:ext cx="4723418" cy="2861310"/>
          </a:xfrm>
          <a:prstGeom prst="rect">
            <a:avLst/>
          </a:prstGeom>
        </p:spPr>
        <p:txBody>
          <a:bodyPr wrap="square" rtlCol="0" anchor="t">
            <a:noAutofit/>
          </a:bodyPr>
          <a:lstStyle/>
          <a:p>
            <a:endParaRPr lang="zh-CN" altLang="en-US"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代码</a:t>
            </a:r>
            <a:r>
              <a:rPr lang="zh-CN" altLang="en-US" dirty="0">
                <a:solidFill>
                  <a:schemeClr val="tx1"/>
                </a:solidFill>
                <a:latin typeface="微软雅黑" panose="020B0503020204020204" pitchFamily="34" charset="-122"/>
                <a:ea typeface="微软雅黑" panose="020B0503020204020204" pitchFamily="34" charset="-122"/>
              </a:rPr>
              <a:t>构建了考虑多种地形因素的精细化信号传播模型。</a:t>
            </a:r>
          </a:p>
          <a:p>
            <a:endParaRPr lang="zh-CN" altLang="en-US"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技术实现：</a:t>
            </a:r>
          </a:p>
          <a:p>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定义不同物体类型(建筑物、树木、道路、水体)及其衰减特性</a:t>
            </a:r>
          </a:p>
          <a:p>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使用Bresenham算法计算信号传播路径</a:t>
            </a:r>
          </a:p>
          <a:p>
            <a:r>
              <a:rPr lang="zh-CN" altLang="en-US" dirty="0">
                <a:solidFill>
                  <a:schemeClr val="tx1"/>
                </a:solidFill>
                <a:latin typeface="微软雅黑" panose="020B0503020204020204" pitchFamily="34" charset="-122"/>
                <a:ea typeface="微软雅黑" panose="020B0503020204020204" pitchFamily="34" charset="-122"/>
              </a:rPr>
              <a:t>  </a:t>
            </a:r>
            <a:r>
              <a:rPr lang="en-US" altLang="zh-CN" dirty="0">
                <a:solidFill>
                  <a:schemeClr val="tx1"/>
                </a:solidFill>
                <a:latin typeface="微软雅黑" panose="020B0503020204020204" pitchFamily="34" charset="-122"/>
                <a:ea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rPr>
              <a:t>累计路径上的各种衰减因素计算最终信号强度</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userDrawn="1"/>
        </p:nvSpPr>
        <p:spPr>
          <a:xfrm>
            <a:off x="6966233" y="2007939"/>
            <a:ext cx="4524050" cy="3271896"/>
          </a:xfrm>
          <a:prstGeom prst="rect">
            <a:avLst/>
          </a:prstGeom>
        </p:spPr>
        <p:txBody>
          <a:bodyPr wrap="square" rtlCol="0" anchor="t">
            <a:noAutofit/>
          </a:bodyPr>
          <a:lstStyle/>
          <a:p>
            <a:endParaRPr lang="zh-CN" altLang="en-US">
              <a:latin typeface="微软雅黑" panose="020B0503020204020204" pitchFamily="34" charset="-122"/>
              <a:ea typeface="微软雅黑" panose="020B0503020204020204" pitchFamily="34" charset="-122"/>
            </a:endParaRPr>
          </a:p>
          <a:p>
            <a:endParaRPr lang="zh-CN" altLang="en-US">
              <a:solidFill>
                <a:schemeClr val="tx1"/>
              </a:solidFill>
              <a:latin typeface="微软雅黑" panose="020B0503020204020204" pitchFamily="34" charset="-122"/>
              <a:ea typeface="微软雅黑" panose="020B0503020204020204" pitchFamily="34" charset="-122"/>
            </a:endParaRPr>
          </a:p>
          <a:p>
            <a:r>
              <a:rPr lang="zh-CN" altLang="en-US">
                <a:solidFill>
                  <a:schemeClr val="tx1"/>
                </a:solidFill>
                <a:latin typeface="微软雅黑" panose="020B0503020204020204" pitchFamily="34" charset="-122"/>
                <a:ea typeface="微软雅黑" panose="020B0503020204020204" pitchFamily="34" charset="-122"/>
                <a:cs typeface="Arial" panose="020B0604020202020204" pitchFamily="34" charset="0"/>
              </a:rPr>
              <a:t>代码</a:t>
            </a:r>
            <a:r>
              <a:rPr lang="zh-CN" altLang="en-US">
                <a:solidFill>
                  <a:schemeClr val="tx1"/>
                </a:solidFill>
                <a:latin typeface="微软雅黑" panose="020B0503020204020204" pitchFamily="34" charset="-122"/>
                <a:ea typeface="微软雅黑" panose="020B0503020204020204" pitchFamily="34" charset="-122"/>
              </a:rPr>
              <a:t>开发了全面的可视化界面，整合多种分析结果。</a:t>
            </a:r>
          </a:p>
          <a:p>
            <a:endParaRPr lang="zh-CN" altLang="en-US">
              <a:solidFill>
                <a:schemeClr val="tx1"/>
              </a:solidFill>
              <a:latin typeface="微软雅黑" panose="020B0503020204020204" pitchFamily="34" charset="-122"/>
              <a:ea typeface="微软雅黑" panose="020B0503020204020204" pitchFamily="34" charset="-122"/>
            </a:endParaRPr>
          </a:p>
          <a:p>
            <a:r>
              <a:rPr lang="zh-CN" altLang="en-US">
                <a:solidFill>
                  <a:schemeClr val="tx1"/>
                </a:solidFill>
                <a:latin typeface="微软雅黑" panose="020B0503020204020204" pitchFamily="34" charset="-122"/>
                <a:ea typeface="微软雅黑" panose="020B0503020204020204" pitchFamily="34" charset="-122"/>
              </a:rPr>
              <a:t>技术实现：</a:t>
            </a:r>
          </a:p>
          <a:p>
            <a:r>
              <a:rPr lang="zh-CN" altLang="en-US">
                <a:solidFill>
                  <a:schemeClr val="tx1"/>
                </a:solidFill>
                <a:latin typeface="微软雅黑" panose="020B0503020204020204" pitchFamily="34" charset="-122"/>
                <a:ea typeface="微软雅黑" panose="020B0503020204020204" pitchFamily="34" charset="-122"/>
              </a:rPr>
              <a:t>  </a:t>
            </a:r>
            <a:r>
              <a:rPr lang="en-US" altLang="zh-CN">
                <a:solidFill>
                  <a:schemeClr val="tx1"/>
                </a:solidFill>
                <a:latin typeface="微软雅黑" panose="020B0503020204020204" pitchFamily="34" charset="-122"/>
                <a:ea typeface="微软雅黑" panose="020B0503020204020204" pitchFamily="34" charset="-122"/>
              </a:rPr>
              <a:t>1.</a:t>
            </a:r>
            <a:r>
              <a:rPr lang="zh-CN" altLang="en-US">
                <a:solidFill>
                  <a:schemeClr val="tx1"/>
                </a:solidFill>
                <a:latin typeface="微软雅黑" panose="020B0503020204020204" pitchFamily="34" charset="-122"/>
                <a:ea typeface="微软雅黑" panose="020B0503020204020204" pitchFamily="34" charset="-122"/>
              </a:rPr>
              <a:t>四联图展示栅格模型、信号分布、优化历史和强度直方图</a:t>
            </a:r>
          </a:p>
          <a:p>
            <a:r>
              <a:rPr lang="zh-CN" altLang="en-US">
                <a:solidFill>
                  <a:schemeClr val="tx1"/>
                </a:solidFill>
                <a:latin typeface="微软雅黑" panose="020B0503020204020204" pitchFamily="34" charset="-122"/>
                <a:ea typeface="微软雅黑" panose="020B0503020204020204" pitchFamily="34" charset="-122"/>
              </a:rPr>
              <a:t>  </a:t>
            </a:r>
            <a:r>
              <a:rPr lang="en-US" altLang="zh-CN">
                <a:solidFill>
                  <a:schemeClr val="tx1"/>
                </a:solidFill>
                <a:latin typeface="微软雅黑" panose="020B0503020204020204" pitchFamily="34" charset="-122"/>
                <a:ea typeface="微软雅黑" panose="020B0503020204020204" pitchFamily="34" charset="-122"/>
              </a:rPr>
              <a:t>2.</a:t>
            </a:r>
            <a:r>
              <a:rPr lang="zh-CN" altLang="en-US">
                <a:solidFill>
                  <a:schemeClr val="tx1"/>
                </a:solidFill>
                <a:latin typeface="微软雅黑" panose="020B0503020204020204" pitchFamily="34" charset="-122"/>
                <a:ea typeface="微软雅黑" panose="020B0503020204020204" pitchFamily="34" charset="-122"/>
              </a:rPr>
              <a:t>交互式表格显示基站坐标</a:t>
            </a:r>
          </a:p>
          <a:p>
            <a:r>
              <a:rPr lang="zh-CN" altLang="en-US">
                <a:solidFill>
                  <a:schemeClr val="tx1"/>
                </a:solidFill>
                <a:latin typeface="微软雅黑" panose="020B0503020204020204" pitchFamily="34" charset="-122"/>
                <a:ea typeface="微软雅黑" panose="020B0503020204020204" pitchFamily="34" charset="-122"/>
              </a:rPr>
              <a:t>  </a:t>
            </a:r>
            <a:r>
              <a:rPr lang="en-US" altLang="zh-CN">
                <a:solidFill>
                  <a:schemeClr val="tx1"/>
                </a:solidFill>
                <a:latin typeface="微软雅黑" panose="020B0503020204020204" pitchFamily="34" charset="-122"/>
                <a:ea typeface="微软雅黑" panose="020B0503020204020204" pitchFamily="34" charset="-122"/>
              </a:rPr>
              <a:t>3.</a:t>
            </a:r>
            <a:r>
              <a:rPr lang="zh-CN" altLang="en-US">
                <a:solidFill>
                  <a:schemeClr val="tx1"/>
                </a:solidFill>
                <a:latin typeface="微软雅黑" panose="020B0503020204020204" pitchFamily="34" charset="-122"/>
                <a:ea typeface="微软雅黑" panose="020B0503020204020204" pitchFamily="34" charset="-122"/>
              </a:rPr>
              <a:t>实时进度显示和统计信息输出</a:t>
            </a: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深度视觉·原创设计 https://www.docer.com/works?userid=22383862"/>
          <p:cNvGrpSpPr/>
          <p:nvPr/>
        </p:nvGrpSpPr>
        <p:grpSpPr>
          <a:xfrm>
            <a:off x="367126" y="1588"/>
            <a:ext cx="12497295" cy="6858000"/>
            <a:chOff x="367126" y="1588"/>
            <a:chExt cx="12497295" cy="6858000"/>
          </a:xfrm>
        </p:grpSpPr>
        <p:sp>
          <p:nvSpPr>
            <p:cNvPr id="17"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en-US" altLang="zh-CN">
                <a:latin typeface="微软雅黑" panose="020B0503020204020204" pitchFamily="34" charset="-122"/>
                <a:ea typeface="微软雅黑" panose="020B0503020204020204" pitchFamily="34" charset="-122"/>
                <a:sym typeface="思源黑体" panose="020B0500000000000000" pitchFamily="34" charset="-122"/>
              </a:endParaRPr>
            </a:p>
            <a:p>
              <a:endParaRPr lang="en-US" altLang="zh-CN">
                <a:latin typeface="微软雅黑" panose="020B0503020204020204" pitchFamily="34" charset="-122"/>
                <a:ea typeface="微软雅黑" panose="020B0503020204020204" pitchFamily="34" charset="-122"/>
                <a:sym typeface="思源黑体" panose="020B0500000000000000" pitchFamily="34" charset="-122"/>
              </a:endParaRPr>
            </a:p>
          </p:txBody>
        </p:sp>
        <p:sp>
          <p:nvSpPr>
            <p:cNvPr id="18" name="文本框 34"/>
            <p:cNvSpPr txBox="1"/>
            <p:nvPr/>
          </p:nvSpPr>
          <p:spPr>
            <a:xfrm>
              <a:off x="367126" y="290855"/>
              <a:ext cx="2284576" cy="645160"/>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mn-ea"/>
                  <a:sym typeface="思源黑体" panose="020B0500000000000000" pitchFamily="34" charset="-122"/>
                </a:rPr>
                <a:t>项目</a:t>
              </a:r>
              <a:r>
                <a:rPr lang="zh-CN" altLang="en-US" sz="2400" b="1" dirty="0">
                  <a:latin typeface="微软雅黑" panose="020B0503020204020204" pitchFamily="34" charset="-122"/>
                  <a:ea typeface="微软雅黑" panose="020B0503020204020204" pitchFamily="34" charset="-122"/>
                  <a:cs typeface="Arial" panose="020B0604020202020204" pitchFamily="34" charset="0"/>
                  <a:sym typeface="思源黑体" panose="020B0500000000000000" pitchFamily="34" charset="-122"/>
                </a:rPr>
                <a:t>优势</a:t>
              </a:r>
              <a:endParaRPr lang="en-US" altLang="zh-CN" sz="2400" b="1" dirty="0">
                <a:latin typeface="微软雅黑" panose="020B0503020204020204" pitchFamily="34" charset="-122"/>
                <a:ea typeface="微软雅黑" panose="020B0503020204020204" pitchFamily="34" charset="-122"/>
                <a:cs typeface="+mn-ea"/>
                <a:sym typeface="思源黑体" panose="020B0500000000000000" pitchFamily="34" charset="-122"/>
              </a:endParaRPr>
            </a:p>
            <a:p>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19"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思源黑体" panose="020B0500000000000000" pitchFamily="34" charset="-122"/>
              </a:endParaRPr>
            </a:p>
          </p:txBody>
        </p:sp>
      </p:grpSp>
      <p:grpSp>
        <p:nvGrpSpPr>
          <p:cNvPr id="2" name="深度视觉·原创设计 https://www.docer.com/works?userid=22383862"/>
          <p:cNvGrpSpPr/>
          <p:nvPr/>
        </p:nvGrpSpPr>
        <p:grpSpPr>
          <a:xfrm>
            <a:off x="3902563" y="1706132"/>
            <a:ext cx="4386874" cy="2913428"/>
            <a:chOff x="6096000" y="1523813"/>
            <a:chExt cx="5113959" cy="3396302"/>
          </a:xfrm>
        </p:grpSpPr>
        <p:grpSp>
          <p:nvGrpSpPr>
            <p:cNvPr id="3" name="Group 4"/>
            <p:cNvGrpSpPr/>
            <p:nvPr/>
          </p:nvGrpSpPr>
          <p:grpSpPr>
            <a:xfrm>
              <a:off x="7807746" y="1523813"/>
              <a:ext cx="1690467" cy="2543976"/>
              <a:chOff x="7807746" y="1523813"/>
              <a:chExt cx="1690467" cy="2543976"/>
            </a:xfrm>
          </p:grpSpPr>
          <p:sp>
            <p:nvSpPr>
              <p:cNvPr id="10" name="Freeform 11"/>
              <p:cNvSpPr/>
              <p:nvPr/>
            </p:nvSpPr>
            <p:spPr bwMode="auto">
              <a:xfrm>
                <a:off x="7807746" y="1523813"/>
                <a:ext cx="1690467" cy="2390297"/>
              </a:xfrm>
              <a:custGeom>
                <a:avLst/>
                <a:gdLst>
                  <a:gd name="T0" fmla="*/ 127 w 254"/>
                  <a:gd name="T1" fmla="*/ 0 h 359"/>
                  <a:gd name="T2" fmla="*/ 0 w 254"/>
                  <a:gd name="T3" fmla="*/ 126 h 359"/>
                  <a:gd name="T4" fmla="*/ 78 w 254"/>
                  <a:gd name="T5" fmla="*/ 253 h 359"/>
                  <a:gd name="T6" fmla="*/ 76 w 254"/>
                  <a:gd name="T7" fmla="*/ 263 h 359"/>
                  <a:gd name="T8" fmla="*/ 99 w 254"/>
                  <a:gd name="T9" fmla="*/ 286 h 359"/>
                  <a:gd name="T10" fmla="*/ 122 w 254"/>
                  <a:gd name="T11" fmla="*/ 263 h 359"/>
                  <a:gd name="T12" fmla="*/ 99 w 254"/>
                  <a:gd name="T13" fmla="*/ 240 h 359"/>
                  <a:gd name="T14" fmla="*/ 81 w 254"/>
                  <a:gd name="T15" fmla="*/ 248 h 359"/>
                  <a:gd name="T16" fmla="*/ 6 w 254"/>
                  <a:gd name="T17" fmla="*/ 126 h 359"/>
                  <a:gd name="T18" fmla="*/ 127 w 254"/>
                  <a:gd name="T19" fmla="*/ 6 h 359"/>
                  <a:gd name="T20" fmla="*/ 248 w 254"/>
                  <a:gd name="T21" fmla="*/ 128 h 359"/>
                  <a:gd name="T22" fmla="*/ 61 w 254"/>
                  <a:gd name="T23" fmla="*/ 359 h 359"/>
                  <a:gd name="T24" fmla="*/ 67 w 254"/>
                  <a:gd name="T25" fmla="*/ 359 h 359"/>
                  <a:gd name="T26" fmla="*/ 254 w 254"/>
                  <a:gd name="T27" fmla="*/ 128 h 359"/>
                  <a:gd name="T28" fmla="*/ 127 w 254"/>
                  <a:gd name="T29"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359">
                    <a:moveTo>
                      <a:pt x="127" y="0"/>
                    </a:moveTo>
                    <a:cubicBezTo>
                      <a:pt x="57" y="0"/>
                      <a:pt x="0" y="56"/>
                      <a:pt x="0" y="126"/>
                    </a:cubicBezTo>
                    <a:cubicBezTo>
                      <a:pt x="0" y="176"/>
                      <a:pt x="38" y="221"/>
                      <a:pt x="78" y="253"/>
                    </a:cubicBezTo>
                    <a:cubicBezTo>
                      <a:pt x="77" y="256"/>
                      <a:pt x="76" y="259"/>
                      <a:pt x="76" y="263"/>
                    </a:cubicBezTo>
                    <a:cubicBezTo>
                      <a:pt x="76" y="275"/>
                      <a:pt x="86" y="286"/>
                      <a:pt x="99" y="286"/>
                    </a:cubicBezTo>
                    <a:cubicBezTo>
                      <a:pt x="112" y="286"/>
                      <a:pt x="122" y="275"/>
                      <a:pt x="122" y="263"/>
                    </a:cubicBezTo>
                    <a:cubicBezTo>
                      <a:pt x="122" y="250"/>
                      <a:pt x="112" y="240"/>
                      <a:pt x="99" y="240"/>
                    </a:cubicBezTo>
                    <a:cubicBezTo>
                      <a:pt x="92" y="240"/>
                      <a:pt x="85" y="243"/>
                      <a:pt x="81" y="248"/>
                    </a:cubicBezTo>
                    <a:cubicBezTo>
                      <a:pt x="42" y="217"/>
                      <a:pt x="6" y="173"/>
                      <a:pt x="6" y="126"/>
                    </a:cubicBezTo>
                    <a:cubicBezTo>
                      <a:pt x="6" y="60"/>
                      <a:pt x="60" y="6"/>
                      <a:pt x="127" y="6"/>
                    </a:cubicBezTo>
                    <a:cubicBezTo>
                      <a:pt x="195" y="6"/>
                      <a:pt x="248" y="61"/>
                      <a:pt x="248" y="128"/>
                    </a:cubicBezTo>
                    <a:cubicBezTo>
                      <a:pt x="248" y="264"/>
                      <a:pt x="63" y="267"/>
                      <a:pt x="61" y="359"/>
                    </a:cubicBezTo>
                    <a:cubicBezTo>
                      <a:pt x="67" y="359"/>
                      <a:pt x="67" y="359"/>
                      <a:pt x="67" y="359"/>
                    </a:cubicBezTo>
                    <a:cubicBezTo>
                      <a:pt x="69" y="271"/>
                      <a:pt x="254" y="268"/>
                      <a:pt x="254" y="128"/>
                    </a:cubicBezTo>
                    <a:cubicBezTo>
                      <a:pt x="253" y="57"/>
                      <a:pt x="199" y="0"/>
                      <a:pt x="12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微软雅黑" panose="020B0503020204020204" pitchFamily="34" charset="-122"/>
                  <a:ea typeface="微软雅黑" panose="020B0503020204020204" pitchFamily="34" charset="-122"/>
                </a:endParaRPr>
              </a:p>
            </p:txBody>
          </p:sp>
          <p:sp>
            <p:nvSpPr>
              <p:cNvPr id="11" name="Freeform 12"/>
              <p:cNvSpPr/>
              <p:nvPr/>
            </p:nvSpPr>
            <p:spPr bwMode="auto">
              <a:xfrm>
                <a:off x="8119832" y="3960214"/>
                <a:ext cx="213968" cy="107575"/>
              </a:xfrm>
              <a:custGeom>
                <a:avLst/>
                <a:gdLst>
                  <a:gd name="T0" fmla="*/ 91 w 181"/>
                  <a:gd name="T1" fmla="*/ 91 h 91"/>
                  <a:gd name="T2" fmla="*/ 181 w 181"/>
                  <a:gd name="T3" fmla="*/ 0 h 91"/>
                  <a:gd name="T4" fmla="*/ 0 w 181"/>
                  <a:gd name="T5" fmla="*/ 0 h 91"/>
                  <a:gd name="T6" fmla="*/ 91 w 181"/>
                  <a:gd name="T7" fmla="*/ 91 h 91"/>
                </a:gdLst>
                <a:ahLst/>
                <a:cxnLst>
                  <a:cxn ang="0">
                    <a:pos x="T0" y="T1"/>
                  </a:cxn>
                  <a:cxn ang="0">
                    <a:pos x="T2" y="T3"/>
                  </a:cxn>
                  <a:cxn ang="0">
                    <a:pos x="T4" y="T5"/>
                  </a:cxn>
                  <a:cxn ang="0">
                    <a:pos x="T6" y="T7"/>
                  </a:cxn>
                </a:cxnLst>
                <a:rect l="0" t="0" r="r" b="b"/>
                <a:pathLst>
                  <a:path w="181" h="91">
                    <a:moveTo>
                      <a:pt x="91" y="91"/>
                    </a:moveTo>
                    <a:lnTo>
                      <a:pt x="181" y="0"/>
                    </a:lnTo>
                    <a:lnTo>
                      <a:pt x="0" y="0"/>
                    </a:lnTo>
                    <a:lnTo>
                      <a:pt x="91" y="9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微软雅黑" panose="020B0503020204020204" pitchFamily="34" charset="-122"/>
                  <a:ea typeface="微软雅黑" panose="020B0503020204020204" pitchFamily="34" charset="-122"/>
                </a:endParaRPr>
              </a:p>
            </p:txBody>
          </p:sp>
        </p:grpSp>
        <p:grpSp>
          <p:nvGrpSpPr>
            <p:cNvPr id="4" name="Group 5"/>
            <p:cNvGrpSpPr/>
            <p:nvPr/>
          </p:nvGrpSpPr>
          <p:grpSpPr>
            <a:xfrm>
              <a:off x="6096000" y="3235559"/>
              <a:ext cx="2543976" cy="1684556"/>
              <a:chOff x="6096000" y="3235559"/>
              <a:chExt cx="2543976" cy="1684556"/>
            </a:xfrm>
          </p:grpSpPr>
          <p:sp>
            <p:nvSpPr>
              <p:cNvPr id="8" name="Freeform 9"/>
              <p:cNvSpPr/>
              <p:nvPr/>
            </p:nvSpPr>
            <p:spPr bwMode="auto">
              <a:xfrm>
                <a:off x="6096000" y="3235559"/>
                <a:ext cx="2390297" cy="1684556"/>
              </a:xfrm>
              <a:custGeom>
                <a:avLst/>
                <a:gdLst>
                  <a:gd name="T0" fmla="*/ 129 w 359"/>
                  <a:gd name="T1" fmla="*/ 0 h 253"/>
                  <a:gd name="T2" fmla="*/ 0 w 359"/>
                  <a:gd name="T3" fmla="*/ 126 h 253"/>
                  <a:gd name="T4" fmla="*/ 127 w 359"/>
                  <a:gd name="T5" fmla="*/ 253 h 253"/>
                  <a:gd name="T6" fmla="*/ 251 w 359"/>
                  <a:gd name="T7" fmla="*/ 179 h 253"/>
                  <a:gd name="T8" fmla="*/ 264 w 359"/>
                  <a:gd name="T9" fmla="*/ 183 h 253"/>
                  <a:gd name="T10" fmla="*/ 287 w 359"/>
                  <a:gd name="T11" fmla="*/ 160 h 253"/>
                  <a:gd name="T12" fmla="*/ 264 w 359"/>
                  <a:gd name="T13" fmla="*/ 136 h 253"/>
                  <a:gd name="T14" fmla="*/ 240 w 359"/>
                  <a:gd name="T15" fmla="*/ 160 h 253"/>
                  <a:gd name="T16" fmla="*/ 247 w 359"/>
                  <a:gd name="T17" fmla="*/ 175 h 253"/>
                  <a:gd name="T18" fmla="*/ 127 w 359"/>
                  <a:gd name="T19" fmla="*/ 247 h 253"/>
                  <a:gd name="T20" fmla="*/ 6 w 359"/>
                  <a:gd name="T21" fmla="*/ 126 h 253"/>
                  <a:gd name="T22" fmla="*/ 129 w 359"/>
                  <a:gd name="T23" fmla="*/ 6 h 253"/>
                  <a:gd name="T24" fmla="*/ 359 w 359"/>
                  <a:gd name="T25" fmla="*/ 193 h 253"/>
                  <a:gd name="T26" fmla="*/ 359 w 359"/>
                  <a:gd name="T27" fmla="*/ 187 h 253"/>
                  <a:gd name="T28" fmla="*/ 129 w 359"/>
                  <a:gd name="T2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9" h="253">
                    <a:moveTo>
                      <a:pt x="129" y="0"/>
                    </a:moveTo>
                    <a:cubicBezTo>
                      <a:pt x="58" y="1"/>
                      <a:pt x="0" y="55"/>
                      <a:pt x="0" y="126"/>
                    </a:cubicBezTo>
                    <a:cubicBezTo>
                      <a:pt x="0" y="196"/>
                      <a:pt x="57" y="253"/>
                      <a:pt x="127" y="253"/>
                    </a:cubicBezTo>
                    <a:cubicBezTo>
                      <a:pt x="175" y="253"/>
                      <a:pt x="219" y="218"/>
                      <a:pt x="251" y="179"/>
                    </a:cubicBezTo>
                    <a:cubicBezTo>
                      <a:pt x="255" y="181"/>
                      <a:pt x="259" y="183"/>
                      <a:pt x="264" y="183"/>
                    </a:cubicBezTo>
                    <a:cubicBezTo>
                      <a:pt x="276" y="183"/>
                      <a:pt x="287" y="172"/>
                      <a:pt x="287" y="160"/>
                    </a:cubicBezTo>
                    <a:cubicBezTo>
                      <a:pt x="287" y="147"/>
                      <a:pt x="276" y="136"/>
                      <a:pt x="264" y="136"/>
                    </a:cubicBezTo>
                    <a:cubicBezTo>
                      <a:pt x="251" y="136"/>
                      <a:pt x="240" y="147"/>
                      <a:pt x="240" y="160"/>
                    </a:cubicBezTo>
                    <a:cubicBezTo>
                      <a:pt x="240" y="166"/>
                      <a:pt x="243" y="171"/>
                      <a:pt x="247" y="175"/>
                    </a:cubicBezTo>
                    <a:cubicBezTo>
                      <a:pt x="216" y="213"/>
                      <a:pt x="173" y="247"/>
                      <a:pt x="127" y="247"/>
                    </a:cubicBezTo>
                    <a:cubicBezTo>
                      <a:pt x="60" y="247"/>
                      <a:pt x="6" y="193"/>
                      <a:pt x="6" y="126"/>
                    </a:cubicBezTo>
                    <a:cubicBezTo>
                      <a:pt x="6" y="59"/>
                      <a:pt x="62" y="6"/>
                      <a:pt x="129" y="6"/>
                    </a:cubicBezTo>
                    <a:cubicBezTo>
                      <a:pt x="265" y="6"/>
                      <a:pt x="268" y="191"/>
                      <a:pt x="359" y="193"/>
                    </a:cubicBezTo>
                    <a:cubicBezTo>
                      <a:pt x="359" y="187"/>
                      <a:pt x="359" y="187"/>
                      <a:pt x="359" y="187"/>
                    </a:cubicBezTo>
                    <a:cubicBezTo>
                      <a:pt x="272" y="184"/>
                      <a:pt x="268" y="0"/>
                      <a:pt x="12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微软雅黑" panose="020B0503020204020204" pitchFamily="34" charset="-122"/>
                  <a:ea typeface="微软雅黑" panose="020B0503020204020204" pitchFamily="34" charset="-122"/>
                </a:endParaRPr>
              </a:p>
            </p:txBody>
          </p:sp>
          <p:sp>
            <p:nvSpPr>
              <p:cNvPr id="9" name="Freeform 10"/>
              <p:cNvSpPr/>
              <p:nvPr/>
            </p:nvSpPr>
            <p:spPr bwMode="auto">
              <a:xfrm>
                <a:off x="8533583" y="4394061"/>
                <a:ext cx="106393" cy="218697"/>
              </a:xfrm>
              <a:custGeom>
                <a:avLst/>
                <a:gdLst>
                  <a:gd name="T0" fmla="*/ 0 w 90"/>
                  <a:gd name="T1" fmla="*/ 0 h 185"/>
                  <a:gd name="T2" fmla="*/ 0 w 90"/>
                  <a:gd name="T3" fmla="*/ 185 h 185"/>
                  <a:gd name="T4" fmla="*/ 90 w 90"/>
                  <a:gd name="T5" fmla="*/ 90 h 185"/>
                  <a:gd name="T6" fmla="*/ 0 w 90"/>
                  <a:gd name="T7" fmla="*/ 0 h 185"/>
                </a:gdLst>
                <a:ahLst/>
                <a:cxnLst>
                  <a:cxn ang="0">
                    <a:pos x="T0" y="T1"/>
                  </a:cxn>
                  <a:cxn ang="0">
                    <a:pos x="T2" y="T3"/>
                  </a:cxn>
                  <a:cxn ang="0">
                    <a:pos x="T4" y="T5"/>
                  </a:cxn>
                  <a:cxn ang="0">
                    <a:pos x="T6" y="T7"/>
                  </a:cxn>
                </a:cxnLst>
                <a:rect l="0" t="0" r="r" b="b"/>
                <a:pathLst>
                  <a:path w="90" h="185">
                    <a:moveTo>
                      <a:pt x="0" y="0"/>
                    </a:moveTo>
                    <a:lnTo>
                      <a:pt x="0" y="185"/>
                    </a:lnTo>
                    <a:lnTo>
                      <a:pt x="90" y="9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微软雅黑" panose="020B0503020204020204" pitchFamily="34" charset="-122"/>
                  <a:ea typeface="微软雅黑" panose="020B0503020204020204" pitchFamily="34" charset="-122"/>
                </a:endParaRPr>
              </a:p>
            </p:txBody>
          </p:sp>
        </p:grpSp>
        <p:grpSp>
          <p:nvGrpSpPr>
            <p:cNvPr id="5" name="Group 6"/>
            <p:cNvGrpSpPr/>
            <p:nvPr/>
          </p:nvGrpSpPr>
          <p:grpSpPr>
            <a:xfrm>
              <a:off x="8660072" y="3235559"/>
              <a:ext cx="2549887" cy="1684556"/>
              <a:chOff x="8660072" y="3235559"/>
              <a:chExt cx="2549887" cy="1684556"/>
            </a:xfrm>
          </p:grpSpPr>
          <p:sp>
            <p:nvSpPr>
              <p:cNvPr id="6" name="Freeform 7"/>
              <p:cNvSpPr/>
              <p:nvPr/>
            </p:nvSpPr>
            <p:spPr bwMode="auto">
              <a:xfrm>
                <a:off x="8819662" y="3235559"/>
                <a:ext cx="2390297" cy="1684556"/>
              </a:xfrm>
              <a:custGeom>
                <a:avLst/>
                <a:gdLst>
                  <a:gd name="T0" fmla="*/ 232 w 359"/>
                  <a:gd name="T1" fmla="*/ 0 h 253"/>
                  <a:gd name="T2" fmla="*/ 107 w 359"/>
                  <a:gd name="T3" fmla="*/ 76 h 253"/>
                  <a:gd name="T4" fmla="*/ 96 w 359"/>
                  <a:gd name="T5" fmla="*/ 73 h 253"/>
                  <a:gd name="T6" fmla="*/ 73 w 359"/>
                  <a:gd name="T7" fmla="*/ 96 h 253"/>
                  <a:gd name="T8" fmla="*/ 96 w 359"/>
                  <a:gd name="T9" fmla="*/ 120 h 253"/>
                  <a:gd name="T10" fmla="*/ 119 w 359"/>
                  <a:gd name="T11" fmla="*/ 96 h 253"/>
                  <a:gd name="T12" fmla="*/ 111 w 359"/>
                  <a:gd name="T13" fmla="*/ 79 h 253"/>
                  <a:gd name="T14" fmla="*/ 232 w 359"/>
                  <a:gd name="T15" fmla="*/ 6 h 253"/>
                  <a:gd name="T16" fmla="*/ 353 w 359"/>
                  <a:gd name="T17" fmla="*/ 126 h 253"/>
                  <a:gd name="T18" fmla="*/ 230 w 359"/>
                  <a:gd name="T19" fmla="*/ 247 h 253"/>
                  <a:gd name="T20" fmla="*/ 0 w 359"/>
                  <a:gd name="T21" fmla="*/ 60 h 253"/>
                  <a:gd name="T22" fmla="*/ 0 w 359"/>
                  <a:gd name="T23" fmla="*/ 66 h 253"/>
                  <a:gd name="T24" fmla="*/ 230 w 359"/>
                  <a:gd name="T25" fmla="*/ 253 h 253"/>
                  <a:gd name="T26" fmla="*/ 359 w 359"/>
                  <a:gd name="T27" fmla="*/ 126 h 253"/>
                  <a:gd name="T28" fmla="*/ 232 w 359"/>
                  <a:gd name="T2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9" h="253">
                    <a:moveTo>
                      <a:pt x="232" y="0"/>
                    </a:moveTo>
                    <a:cubicBezTo>
                      <a:pt x="183" y="0"/>
                      <a:pt x="138" y="36"/>
                      <a:pt x="107" y="76"/>
                    </a:cubicBezTo>
                    <a:cubicBezTo>
                      <a:pt x="104" y="74"/>
                      <a:pt x="100" y="73"/>
                      <a:pt x="96" y="73"/>
                    </a:cubicBezTo>
                    <a:cubicBezTo>
                      <a:pt x="84" y="73"/>
                      <a:pt x="73" y="84"/>
                      <a:pt x="73" y="96"/>
                    </a:cubicBezTo>
                    <a:cubicBezTo>
                      <a:pt x="73" y="109"/>
                      <a:pt x="84" y="120"/>
                      <a:pt x="96" y="120"/>
                    </a:cubicBezTo>
                    <a:cubicBezTo>
                      <a:pt x="109" y="120"/>
                      <a:pt x="119" y="109"/>
                      <a:pt x="119" y="96"/>
                    </a:cubicBezTo>
                    <a:cubicBezTo>
                      <a:pt x="119" y="89"/>
                      <a:pt x="116" y="83"/>
                      <a:pt x="111" y="79"/>
                    </a:cubicBezTo>
                    <a:cubicBezTo>
                      <a:pt x="142" y="41"/>
                      <a:pt x="186" y="6"/>
                      <a:pt x="232" y="6"/>
                    </a:cubicBezTo>
                    <a:cubicBezTo>
                      <a:pt x="299" y="6"/>
                      <a:pt x="353" y="60"/>
                      <a:pt x="353" y="126"/>
                    </a:cubicBezTo>
                    <a:cubicBezTo>
                      <a:pt x="353" y="194"/>
                      <a:pt x="297" y="247"/>
                      <a:pt x="230" y="247"/>
                    </a:cubicBezTo>
                    <a:cubicBezTo>
                      <a:pt x="94" y="247"/>
                      <a:pt x="91" y="62"/>
                      <a:pt x="0" y="60"/>
                    </a:cubicBezTo>
                    <a:cubicBezTo>
                      <a:pt x="0" y="66"/>
                      <a:pt x="0" y="66"/>
                      <a:pt x="0" y="66"/>
                    </a:cubicBezTo>
                    <a:cubicBezTo>
                      <a:pt x="87" y="68"/>
                      <a:pt x="91" y="253"/>
                      <a:pt x="230" y="253"/>
                    </a:cubicBezTo>
                    <a:cubicBezTo>
                      <a:pt x="301" y="252"/>
                      <a:pt x="359" y="198"/>
                      <a:pt x="359" y="126"/>
                    </a:cubicBezTo>
                    <a:cubicBezTo>
                      <a:pt x="359" y="56"/>
                      <a:pt x="302" y="0"/>
                      <a:pt x="232"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微软雅黑" panose="020B0503020204020204" pitchFamily="34" charset="-122"/>
                  <a:ea typeface="微软雅黑" panose="020B0503020204020204" pitchFamily="34" charset="-122"/>
                </a:endParaRPr>
              </a:p>
            </p:txBody>
          </p:sp>
          <p:sp>
            <p:nvSpPr>
              <p:cNvPr id="7" name="Freeform 8"/>
              <p:cNvSpPr/>
              <p:nvPr/>
            </p:nvSpPr>
            <p:spPr bwMode="auto">
              <a:xfrm>
                <a:off x="8660072" y="3541734"/>
                <a:ext cx="112304" cy="218697"/>
              </a:xfrm>
              <a:custGeom>
                <a:avLst/>
                <a:gdLst>
                  <a:gd name="T0" fmla="*/ 95 w 95"/>
                  <a:gd name="T1" fmla="*/ 185 h 185"/>
                  <a:gd name="T2" fmla="*/ 95 w 95"/>
                  <a:gd name="T3" fmla="*/ 0 h 185"/>
                  <a:gd name="T4" fmla="*/ 0 w 95"/>
                  <a:gd name="T5" fmla="*/ 90 h 185"/>
                  <a:gd name="T6" fmla="*/ 95 w 95"/>
                  <a:gd name="T7" fmla="*/ 185 h 185"/>
                </a:gdLst>
                <a:ahLst/>
                <a:cxnLst>
                  <a:cxn ang="0">
                    <a:pos x="T0" y="T1"/>
                  </a:cxn>
                  <a:cxn ang="0">
                    <a:pos x="T2" y="T3"/>
                  </a:cxn>
                  <a:cxn ang="0">
                    <a:pos x="T4" y="T5"/>
                  </a:cxn>
                  <a:cxn ang="0">
                    <a:pos x="T6" y="T7"/>
                  </a:cxn>
                </a:cxnLst>
                <a:rect l="0" t="0" r="r" b="b"/>
                <a:pathLst>
                  <a:path w="95" h="185">
                    <a:moveTo>
                      <a:pt x="95" y="185"/>
                    </a:moveTo>
                    <a:lnTo>
                      <a:pt x="95" y="0"/>
                    </a:lnTo>
                    <a:lnTo>
                      <a:pt x="0" y="90"/>
                    </a:lnTo>
                    <a:lnTo>
                      <a:pt x="95" y="18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latin typeface="微软雅黑" panose="020B0503020204020204" pitchFamily="34" charset="-122"/>
                  <a:ea typeface="微软雅黑" panose="020B0503020204020204" pitchFamily="34" charset="-122"/>
                </a:endParaRPr>
              </a:p>
            </p:txBody>
          </p:sp>
        </p:grpSp>
      </p:grpSp>
      <p:sp>
        <p:nvSpPr>
          <p:cNvPr id="12" name="深度视觉·原创设计 https://www.docer.com/works?userid=22383862"/>
          <p:cNvSpPr/>
          <p:nvPr/>
        </p:nvSpPr>
        <p:spPr>
          <a:xfrm>
            <a:off x="3986546" y="3727504"/>
            <a:ext cx="1298237" cy="337185"/>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经济</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效益</a:t>
            </a:r>
            <a:endParaRPr lang="id-ID" sz="1600" dirty="0">
              <a:latin typeface="微软雅黑" panose="020B0503020204020204" pitchFamily="34" charset="-122"/>
              <a:ea typeface="微软雅黑" panose="020B0503020204020204" pitchFamily="34" charset="-122"/>
            </a:endParaRPr>
          </a:p>
        </p:txBody>
      </p:sp>
      <p:sp>
        <p:nvSpPr>
          <p:cNvPr id="13" name="深度视觉·原创设计 https://www.docer.com/works?userid=22383862"/>
          <p:cNvSpPr/>
          <p:nvPr/>
        </p:nvSpPr>
        <p:spPr>
          <a:xfrm>
            <a:off x="6908024" y="3727473"/>
            <a:ext cx="1298237" cy="337185"/>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生态</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效益</a:t>
            </a:r>
            <a:endParaRPr lang="id-ID" sz="1600" dirty="0">
              <a:latin typeface="微软雅黑" panose="020B0503020204020204" pitchFamily="34" charset="-122"/>
              <a:ea typeface="微软雅黑" panose="020B0503020204020204" pitchFamily="34" charset="-122"/>
            </a:endParaRPr>
          </a:p>
        </p:txBody>
      </p:sp>
      <p:sp>
        <p:nvSpPr>
          <p:cNvPr id="14" name="深度视觉·原创设计 https://www.docer.com/works?userid=22383862"/>
          <p:cNvSpPr/>
          <p:nvPr/>
        </p:nvSpPr>
        <p:spPr>
          <a:xfrm>
            <a:off x="5446864" y="2232864"/>
            <a:ext cx="1298237" cy="337185"/>
          </a:xfrm>
          <a:prstGeom prst="rect">
            <a:avLst/>
          </a:prstGeom>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社会</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效益</a:t>
            </a:r>
            <a:endParaRPr lang="id-ID" sz="1600" dirty="0">
              <a:latin typeface="微软雅黑" panose="020B0503020204020204" pitchFamily="34" charset="-122"/>
              <a:ea typeface="微软雅黑" panose="020B0503020204020204" pitchFamily="34" charset="-122"/>
            </a:endParaRPr>
          </a:p>
        </p:txBody>
      </p:sp>
      <p:sp>
        <p:nvSpPr>
          <p:cNvPr id="15" name="深度视觉·原创设计 https://www.docer.com/works?userid=22383862"/>
          <p:cNvSpPr/>
          <p:nvPr/>
        </p:nvSpPr>
        <p:spPr>
          <a:xfrm>
            <a:off x="736494" y="4573308"/>
            <a:ext cx="5815520" cy="991153"/>
          </a:xfrm>
          <a:prstGeom prst="rect">
            <a:avLst/>
          </a:prstGeom>
        </p:spPr>
        <p:txBody>
          <a:bodyPr wrap="square">
            <a:no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为运营商节省的建设成本，提高投资回报率。  </a:t>
            </a: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宋体" charset="0"/>
              </a:rPr>
              <a:t> 通过优化布局，提升网络服务质量，增强用户满意度。</a:t>
            </a:r>
            <a:endParaRPr lang="zh-CN" altLang="en-US" b="1">
              <a:latin typeface="微软雅黑" panose="020B0503020204020204" pitchFamily="34" charset="-122"/>
              <a:ea typeface="微软雅黑" panose="020B0503020204020204" pitchFamily="34" charset="-122"/>
              <a:cs typeface="宋体" charset="0"/>
            </a:endParaRPr>
          </a:p>
        </p:txBody>
      </p:sp>
      <p:sp>
        <p:nvSpPr>
          <p:cNvPr id="20" name="文本框 19"/>
          <p:cNvSpPr txBox="1"/>
          <p:nvPr/>
        </p:nvSpPr>
        <p:spPr>
          <a:xfrm>
            <a:off x="7209189" y="4441755"/>
            <a:ext cx="3836701" cy="790655"/>
          </a:xfrm>
          <a:prstGeom prst="rect">
            <a:avLst/>
          </a:prstGeom>
          <a:noFill/>
        </p:spPr>
        <p:txBody>
          <a:bodyPr wrap="square" rtlCol="0" anchor="t">
            <a:noAutofit/>
          </a:bodyPr>
          <a:lstStyle/>
          <a:p>
            <a:endParaRPr lang="en-US" altLang="zh-CN">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宋体" charset="0"/>
              </a:rPr>
              <a:t>减少资源浪费，促进绿色通信建设。</a:t>
            </a:r>
            <a:r>
              <a:rPr lang="en-US" altLang="zh-CN" b="1">
                <a:latin typeface="微软雅黑" panose="020B0503020204020204" pitchFamily="34" charset="-122"/>
                <a:ea typeface="微软雅黑" panose="020B0503020204020204" pitchFamily="34" charset="-122"/>
                <a:cs typeface="宋体" charset="0"/>
              </a:rPr>
              <a:t>  </a:t>
            </a:r>
          </a:p>
        </p:txBody>
      </p:sp>
      <p:sp>
        <p:nvSpPr>
          <p:cNvPr id="21" name="文本框 20"/>
          <p:cNvSpPr txBox="1"/>
          <p:nvPr/>
        </p:nvSpPr>
        <p:spPr>
          <a:xfrm>
            <a:off x="3217612" y="1182690"/>
            <a:ext cx="6062940" cy="645160"/>
          </a:xfrm>
          <a:prstGeom prst="rect">
            <a:avLst/>
          </a:prstGeom>
          <a:noFill/>
        </p:spPr>
        <p:txBody>
          <a:bodyPr wrap="square" rtlCol="0" anchor="t">
            <a:noAutofit/>
          </a:bodyPr>
          <a:lstStyle/>
          <a:p>
            <a:r>
              <a:rPr lang="en-US" altLang="zh-CN">
                <a:latin typeface="微软雅黑" panose="020B0503020204020204" pitchFamily="34" charset="-122"/>
                <a:ea typeface="微软雅黑" panose="020B0503020204020204" pitchFamily="34" charset="-122"/>
              </a:rPr>
              <a:t> </a:t>
            </a:r>
            <a:r>
              <a:rPr lang="en-US" altLang="zh-CN" b="1">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宋体" charset="0"/>
              </a:rPr>
              <a:t>推动</a:t>
            </a:r>
            <a:r>
              <a:rPr lang="en-US" altLang="zh-CN" b="1">
                <a:latin typeface="微软雅黑" panose="020B0503020204020204" pitchFamily="34" charset="-122"/>
                <a:ea typeface="微软雅黑" panose="020B0503020204020204" pitchFamily="34" charset="-122"/>
                <a:cs typeface="宋体" charset="0"/>
              </a:rPr>
              <a:t>5G</a:t>
            </a:r>
            <a:r>
              <a:rPr lang="zh-CN" altLang="en-US" b="1">
                <a:latin typeface="微软雅黑" panose="020B0503020204020204" pitchFamily="34" charset="-122"/>
                <a:ea typeface="微软雅黑" panose="020B0503020204020204" pitchFamily="34" charset="-122"/>
                <a:cs typeface="宋体" charset="0"/>
              </a:rPr>
              <a:t>网络的高质量覆盖，助力智慧城市和数字经济发展。</a:t>
            </a:r>
            <a:r>
              <a:rPr lang="en-US" altLang="zh-CN">
                <a:latin typeface="微软雅黑" panose="020B0503020204020204" pitchFamily="34" charset="-122"/>
                <a:ea typeface="微软雅黑" panose="020B0503020204020204" pitchFamily="34" charset="-122"/>
                <a:cs typeface="宋体" charset="0"/>
              </a:rPr>
              <a:t>  </a:t>
            </a:r>
          </a:p>
          <a:p>
            <a:endParaRPr lang="zh-CN" altLang="en-US">
              <a:latin typeface="微软雅黑" panose="020B0503020204020204" pitchFamily="34" charset="-122"/>
              <a:ea typeface="微软雅黑" panose="020B0503020204020204" pitchFamily="34" charset="-122"/>
              <a:cs typeface="宋体"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深度视觉·原创设计 https://www.docer.com/works?userid=22383862"/>
          <p:cNvGrpSpPr/>
          <p:nvPr/>
        </p:nvGrpSpPr>
        <p:grpSpPr>
          <a:xfrm>
            <a:off x="367126" y="1588"/>
            <a:ext cx="12497295" cy="6858000"/>
            <a:chOff x="367126" y="1588"/>
            <a:chExt cx="12497295" cy="6858000"/>
          </a:xfrm>
        </p:grpSpPr>
        <p:sp>
          <p:nvSpPr>
            <p:cNvPr id="59"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noAutofit/>
            </a:bodyPr>
            <a:lstStyle/>
            <a:p>
              <a:endParaRPr lang="zh-CN" altLang="en-US" sz="1600">
                <a:latin typeface="微软雅黑" panose="020B0503020204020204" pitchFamily="34" charset="-122"/>
                <a:ea typeface="微软雅黑" panose="020B0503020204020204" pitchFamily="34" charset="-122"/>
                <a:cs typeface="微软雅黑 Light" charset="0"/>
                <a:sym typeface="思源黑体" panose="020B0500000000000000" pitchFamily="34" charset="-122"/>
              </a:endParaRPr>
            </a:p>
          </p:txBody>
        </p:sp>
        <p:sp>
          <p:nvSpPr>
            <p:cNvPr id="60" name="文本框 34"/>
            <p:cNvSpPr txBox="1"/>
            <p:nvPr/>
          </p:nvSpPr>
          <p:spPr>
            <a:xfrm>
              <a:off x="367126" y="290855"/>
              <a:ext cx="2284576" cy="645160"/>
            </a:xfrm>
            <a:prstGeom prst="rect">
              <a:avLst/>
            </a:prstGeom>
            <a:noFill/>
          </p:spPr>
          <p:txBody>
            <a:bodyPr wrap="square" rtlCol="0">
              <a:noAutofit/>
            </a:bodyPr>
            <a:lstStyle/>
            <a:p>
              <a:r>
                <a:rPr lang="zh-CN" altLang="en-US" sz="2400" b="1" dirty="0">
                  <a:latin typeface="微软雅黑" panose="020B0503020204020204" pitchFamily="34" charset="-122"/>
                  <a:ea typeface="微软雅黑" panose="020B0503020204020204" pitchFamily="34" charset="-122"/>
                  <a:cs typeface="微软雅黑 Light" charset="0"/>
                  <a:sym typeface="思源黑体" panose="020B0500000000000000" pitchFamily="34" charset="-122"/>
                </a:rPr>
                <a:t>项目优势</a:t>
              </a:r>
              <a:endParaRPr lang="en-US" altLang="zh-CN" sz="2400" b="1" dirty="0">
                <a:latin typeface="微软雅黑" panose="020B0503020204020204" pitchFamily="34" charset="-122"/>
                <a:ea typeface="微软雅黑" panose="020B0503020204020204" pitchFamily="34" charset="-122"/>
                <a:cs typeface="微软雅黑 Light" charset="0"/>
                <a:sym typeface="思源黑体" panose="020B0500000000000000" pitchFamily="34" charset="-122"/>
              </a:endParaRPr>
            </a:p>
            <a:p>
              <a:endPar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微软雅黑 Light" charset="0"/>
                <a:sym typeface="思源黑体" panose="020B0500000000000000" pitchFamily="34" charset="-122"/>
              </a:endParaRPr>
            </a:p>
          </p:txBody>
        </p:sp>
        <p:sp>
          <p:nvSpPr>
            <p:cNvPr id="61"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noAutofit/>
            </a:bodyPr>
            <a:lstStyle/>
            <a:p>
              <a:endParaRPr lang="zh-CN" altLang="en-US" sz="1600">
                <a:latin typeface="微软雅黑" panose="020B0503020204020204" pitchFamily="34" charset="-122"/>
                <a:ea typeface="微软雅黑" panose="020B0503020204020204" pitchFamily="34" charset="-122"/>
                <a:cs typeface="微软雅黑 Light" charset="0"/>
                <a:sym typeface="思源黑体" panose="020B0500000000000000" pitchFamily="34" charset="-122"/>
              </a:endParaRPr>
            </a:p>
          </p:txBody>
        </p:sp>
      </p:grpSp>
      <p:grpSp>
        <p:nvGrpSpPr>
          <p:cNvPr id="15" name="深度视觉·原创设计 https://www.docer.com/works?userid=22383862"/>
          <p:cNvGrpSpPr/>
          <p:nvPr/>
        </p:nvGrpSpPr>
        <p:grpSpPr>
          <a:xfrm>
            <a:off x="2011635" y="1799779"/>
            <a:ext cx="8437246" cy="3216716"/>
            <a:chOff x="2552799" y="2777569"/>
            <a:chExt cx="14341723" cy="5525255"/>
          </a:xfrm>
        </p:grpSpPr>
        <p:sp>
          <p:nvSpPr>
            <p:cNvPr id="16" name="Freeform 28"/>
            <p:cNvSpPr/>
            <p:nvPr/>
          </p:nvSpPr>
          <p:spPr bwMode="auto">
            <a:xfrm>
              <a:off x="8331844" y="6098134"/>
              <a:ext cx="47340" cy="111588"/>
            </a:xfrm>
            <a:custGeom>
              <a:avLst/>
              <a:gdLst>
                <a:gd name="T0" fmla="*/ 0 w 14"/>
                <a:gd name="T1" fmla="*/ 0 h 33"/>
                <a:gd name="T2" fmla="*/ 0 w 14"/>
                <a:gd name="T3" fmla="*/ 0 h 33"/>
                <a:gd name="T4" fmla="*/ 14 w 14"/>
                <a:gd name="T5" fmla="*/ 33 h 33"/>
                <a:gd name="T6" fmla="*/ 14 w 14"/>
                <a:gd name="T7" fmla="*/ 33 h 33"/>
                <a:gd name="T8" fmla="*/ 14 w 14"/>
                <a:gd name="T9" fmla="*/ 33 h 33"/>
                <a:gd name="T10" fmla="*/ 14 w 14"/>
                <a:gd name="T11" fmla="*/ 33 h 33"/>
                <a:gd name="T12" fmla="*/ 0 w 1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4" h="33">
                  <a:moveTo>
                    <a:pt x="0" y="0"/>
                  </a:moveTo>
                  <a:cubicBezTo>
                    <a:pt x="0" y="0"/>
                    <a:pt x="0" y="0"/>
                    <a:pt x="0" y="0"/>
                  </a:cubicBezTo>
                  <a:cubicBezTo>
                    <a:pt x="4" y="11"/>
                    <a:pt x="9" y="22"/>
                    <a:pt x="14" y="33"/>
                  </a:cubicBezTo>
                  <a:cubicBezTo>
                    <a:pt x="14" y="33"/>
                    <a:pt x="14" y="33"/>
                    <a:pt x="14" y="33"/>
                  </a:cubicBezTo>
                  <a:cubicBezTo>
                    <a:pt x="14" y="33"/>
                    <a:pt x="14" y="33"/>
                    <a:pt x="14" y="33"/>
                  </a:cubicBezTo>
                  <a:cubicBezTo>
                    <a:pt x="14" y="33"/>
                    <a:pt x="14" y="33"/>
                    <a:pt x="14" y="33"/>
                  </a:cubicBezTo>
                  <a:cubicBezTo>
                    <a:pt x="9" y="22"/>
                    <a:pt x="4" y="11"/>
                    <a:pt x="0" y="0"/>
                  </a:cubicBezTo>
                </a:path>
              </a:pathLst>
            </a:custGeom>
            <a:solidFill>
              <a:srgbClr val="000904"/>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17" name="Freeform 29"/>
            <p:cNvSpPr/>
            <p:nvPr/>
          </p:nvSpPr>
          <p:spPr bwMode="auto">
            <a:xfrm>
              <a:off x="7425621" y="6098134"/>
              <a:ext cx="30434" cy="111588"/>
            </a:xfrm>
            <a:custGeom>
              <a:avLst/>
              <a:gdLst>
                <a:gd name="T0" fmla="*/ 0 w 9"/>
                <a:gd name="T1" fmla="*/ 0 h 33"/>
                <a:gd name="T2" fmla="*/ 0 w 9"/>
                <a:gd name="T3" fmla="*/ 0 h 33"/>
                <a:gd name="T4" fmla="*/ 9 w 9"/>
                <a:gd name="T5" fmla="*/ 33 h 33"/>
                <a:gd name="T6" fmla="*/ 9 w 9"/>
                <a:gd name="T7" fmla="*/ 33 h 33"/>
                <a:gd name="T8" fmla="*/ 0 w 9"/>
                <a:gd name="T9" fmla="*/ 0 h 33"/>
              </a:gdLst>
              <a:ahLst/>
              <a:cxnLst>
                <a:cxn ang="0">
                  <a:pos x="T0" y="T1"/>
                </a:cxn>
                <a:cxn ang="0">
                  <a:pos x="T2" y="T3"/>
                </a:cxn>
                <a:cxn ang="0">
                  <a:pos x="T4" y="T5"/>
                </a:cxn>
                <a:cxn ang="0">
                  <a:pos x="T6" y="T7"/>
                </a:cxn>
                <a:cxn ang="0">
                  <a:pos x="T8" y="T9"/>
                </a:cxn>
              </a:cxnLst>
              <a:rect l="0" t="0" r="r" b="b"/>
              <a:pathLst>
                <a:path w="9" h="33">
                  <a:moveTo>
                    <a:pt x="0" y="0"/>
                  </a:moveTo>
                  <a:cubicBezTo>
                    <a:pt x="0" y="0"/>
                    <a:pt x="0" y="0"/>
                    <a:pt x="0" y="0"/>
                  </a:cubicBezTo>
                  <a:cubicBezTo>
                    <a:pt x="3" y="11"/>
                    <a:pt x="6" y="22"/>
                    <a:pt x="9" y="33"/>
                  </a:cubicBezTo>
                  <a:cubicBezTo>
                    <a:pt x="9" y="33"/>
                    <a:pt x="9" y="33"/>
                    <a:pt x="9" y="33"/>
                  </a:cubicBezTo>
                  <a:cubicBezTo>
                    <a:pt x="6" y="22"/>
                    <a:pt x="3" y="11"/>
                    <a:pt x="0" y="0"/>
                  </a:cubicBezTo>
                </a:path>
              </a:pathLst>
            </a:custGeom>
            <a:solidFill>
              <a:srgbClr val="373535"/>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18" name="Freeform 26"/>
            <p:cNvSpPr>
              <a:spLocks noEditPoints="1"/>
            </p:cNvSpPr>
            <p:nvPr/>
          </p:nvSpPr>
          <p:spPr bwMode="auto">
            <a:xfrm>
              <a:off x="9380088" y="6098133"/>
              <a:ext cx="351669" cy="108206"/>
            </a:xfrm>
            <a:custGeom>
              <a:avLst/>
              <a:gdLst>
                <a:gd name="T0" fmla="*/ 104 w 104"/>
                <a:gd name="T1" fmla="*/ 32 h 32"/>
                <a:gd name="T2" fmla="*/ 104 w 104"/>
                <a:gd name="T3" fmla="*/ 32 h 32"/>
                <a:gd name="T4" fmla="*/ 104 w 104"/>
                <a:gd name="T5" fmla="*/ 32 h 32"/>
                <a:gd name="T6" fmla="*/ 101 w 104"/>
                <a:gd name="T7" fmla="*/ 32 h 32"/>
                <a:gd name="T8" fmla="*/ 102 w 104"/>
                <a:gd name="T9" fmla="*/ 32 h 32"/>
                <a:gd name="T10" fmla="*/ 101 w 104"/>
                <a:gd name="T11" fmla="*/ 32 h 32"/>
                <a:gd name="T12" fmla="*/ 89 w 104"/>
                <a:gd name="T13" fmla="*/ 31 h 32"/>
                <a:gd name="T14" fmla="*/ 89 w 104"/>
                <a:gd name="T15" fmla="*/ 31 h 32"/>
                <a:gd name="T16" fmla="*/ 89 w 104"/>
                <a:gd name="T17" fmla="*/ 31 h 32"/>
                <a:gd name="T18" fmla="*/ 84 w 104"/>
                <a:gd name="T19" fmla="*/ 31 h 32"/>
                <a:gd name="T20" fmla="*/ 84 w 104"/>
                <a:gd name="T21" fmla="*/ 31 h 32"/>
                <a:gd name="T22" fmla="*/ 84 w 104"/>
                <a:gd name="T23" fmla="*/ 31 h 32"/>
                <a:gd name="T24" fmla="*/ 81 w 104"/>
                <a:gd name="T25" fmla="*/ 30 h 32"/>
                <a:gd name="T26" fmla="*/ 82 w 104"/>
                <a:gd name="T27" fmla="*/ 30 h 32"/>
                <a:gd name="T28" fmla="*/ 81 w 104"/>
                <a:gd name="T29" fmla="*/ 30 h 32"/>
                <a:gd name="T30" fmla="*/ 78 w 104"/>
                <a:gd name="T31" fmla="*/ 30 h 32"/>
                <a:gd name="T32" fmla="*/ 79 w 104"/>
                <a:gd name="T33" fmla="*/ 30 h 32"/>
                <a:gd name="T34" fmla="*/ 78 w 104"/>
                <a:gd name="T35" fmla="*/ 30 h 32"/>
                <a:gd name="T36" fmla="*/ 76 w 104"/>
                <a:gd name="T37" fmla="*/ 30 h 32"/>
                <a:gd name="T38" fmla="*/ 77 w 104"/>
                <a:gd name="T39" fmla="*/ 30 h 32"/>
                <a:gd name="T40" fmla="*/ 76 w 104"/>
                <a:gd name="T41" fmla="*/ 30 h 32"/>
                <a:gd name="T42" fmla="*/ 71 w 104"/>
                <a:gd name="T43" fmla="*/ 29 h 32"/>
                <a:gd name="T44" fmla="*/ 75 w 104"/>
                <a:gd name="T45" fmla="*/ 29 h 32"/>
                <a:gd name="T46" fmla="*/ 71 w 104"/>
                <a:gd name="T47" fmla="*/ 29 h 32"/>
                <a:gd name="T48" fmla="*/ 0 w 104"/>
                <a:gd name="T49" fmla="*/ 0 h 32"/>
                <a:gd name="T50" fmla="*/ 0 w 104"/>
                <a:gd name="T51" fmla="*/ 0 h 32"/>
                <a:gd name="T52" fmla="*/ 70 w 104"/>
                <a:gd name="T53" fmla="*/ 29 h 32"/>
                <a:gd name="T54" fmla="*/ 0 w 104"/>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32">
                  <a:moveTo>
                    <a:pt x="104" y="32"/>
                  </a:moveTo>
                  <a:cubicBezTo>
                    <a:pt x="104" y="32"/>
                    <a:pt x="104" y="32"/>
                    <a:pt x="104" y="32"/>
                  </a:cubicBezTo>
                  <a:cubicBezTo>
                    <a:pt x="104" y="32"/>
                    <a:pt x="104" y="32"/>
                    <a:pt x="104" y="32"/>
                  </a:cubicBezTo>
                  <a:moveTo>
                    <a:pt x="101" y="32"/>
                  </a:moveTo>
                  <a:cubicBezTo>
                    <a:pt x="101" y="32"/>
                    <a:pt x="102" y="32"/>
                    <a:pt x="102" y="32"/>
                  </a:cubicBezTo>
                  <a:cubicBezTo>
                    <a:pt x="102" y="32"/>
                    <a:pt x="101" y="32"/>
                    <a:pt x="101" y="32"/>
                  </a:cubicBezTo>
                  <a:moveTo>
                    <a:pt x="89" y="31"/>
                  </a:moveTo>
                  <a:cubicBezTo>
                    <a:pt x="89" y="31"/>
                    <a:pt x="89" y="31"/>
                    <a:pt x="89" y="31"/>
                  </a:cubicBezTo>
                  <a:cubicBezTo>
                    <a:pt x="89" y="31"/>
                    <a:pt x="89" y="31"/>
                    <a:pt x="89" y="31"/>
                  </a:cubicBezTo>
                  <a:moveTo>
                    <a:pt x="84" y="31"/>
                  </a:moveTo>
                  <a:cubicBezTo>
                    <a:pt x="84" y="31"/>
                    <a:pt x="84" y="31"/>
                    <a:pt x="84" y="31"/>
                  </a:cubicBezTo>
                  <a:cubicBezTo>
                    <a:pt x="84" y="31"/>
                    <a:pt x="84" y="31"/>
                    <a:pt x="84" y="31"/>
                  </a:cubicBezTo>
                  <a:moveTo>
                    <a:pt x="81" y="30"/>
                  </a:moveTo>
                  <a:cubicBezTo>
                    <a:pt x="81" y="30"/>
                    <a:pt x="82" y="30"/>
                    <a:pt x="82" y="30"/>
                  </a:cubicBezTo>
                  <a:cubicBezTo>
                    <a:pt x="82" y="30"/>
                    <a:pt x="81" y="30"/>
                    <a:pt x="81" y="30"/>
                  </a:cubicBezTo>
                  <a:moveTo>
                    <a:pt x="78" y="30"/>
                  </a:moveTo>
                  <a:cubicBezTo>
                    <a:pt x="79" y="30"/>
                    <a:pt x="79" y="30"/>
                    <a:pt x="79" y="30"/>
                  </a:cubicBezTo>
                  <a:cubicBezTo>
                    <a:pt x="79" y="30"/>
                    <a:pt x="79" y="30"/>
                    <a:pt x="78" y="30"/>
                  </a:cubicBezTo>
                  <a:moveTo>
                    <a:pt x="76" y="30"/>
                  </a:moveTo>
                  <a:cubicBezTo>
                    <a:pt x="76" y="30"/>
                    <a:pt x="77" y="30"/>
                    <a:pt x="77" y="30"/>
                  </a:cubicBezTo>
                  <a:cubicBezTo>
                    <a:pt x="77" y="30"/>
                    <a:pt x="76" y="30"/>
                    <a:pt x="76" y="30"/>
                  </a:cubicBezTo>
                  <a:moveTo>
                    <a:pt x="71" y="29"/>
                  </a:moveTo>
                  <a:cubicBezTo>
                    <a:pt x="72" y="29"/>
                    <a:pt x="74" y="29"/>
                    <a:pt x="75" y="29"/>
                  </a:cubicBezTo>
                  <a:cubicBezTo>
                    <a:pt x="74" y="29"/>
                    <a:pt x="72" y="29"/>
                    <a:pt x="71" y="29"/>
                  </a:cubicBezTo>
                  <a:moveTo>
                    <a:pt x="0" y="0"/>
                  </a:moveTo>
                  <a:cubicBezTo>
                    <a:pt x="0" y="0"/>
                    <a:pt x="0" y="0"/>
                    <a:pt x="0" y="0"/>
                  </a:cubicBezTo>
                  <a:cubicBezTo>
                    <a:pt x="21" y="14"/>
                    <a:pt x="45" y="24"/>
                    <a:pt x="70" y="29"/>
                  </a:cubicBezTo>
                  <a:cubicBezTo>
                    <a:pt x="45" y="24"/>
                    <a:pt x="21" y="14"/>
                    <a:pt x="0" y="0"/>
                  </a:cubicBezTo>
                </a:path>
              </a:pathLst>
            </a:custGeom>
            <a:solidFill>
              <a:srgbClr val="373535"/>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19" name="Freeform 12"/>
            <p:cNvSpPr>
              <a:spLocks noEditPoints="1"/>
            </p:cNvSpPr>
            <p:nvPr/>
          </p:nvSpPr>
          <p:spPr bwMode="auto">
            <a:xfrm>
              <a:off x="9745282" y="4870671"/>
              <a:ext cx="81154" cy="10145"/>
            </a:xfrm>
            <a:custGeom>
              <a:avLst/>
              <a:gdLst>
                <a:gd name="T0" fmla="*/ 23 w 24"/>
                <a:gd name="T1" fmla="*/ 3 h 3"/>
                <a:gd name="T2" fmla="*/ 24 w 24"/>
                <a:gd name="T3" fmla="*/ 3 h 3"/>
                <a:gd name="T4" fmla="*/ 23 w 24"/>
                <a:gd name="T5" fmla="*/ 3 h 3"/>
                <a:gd name="T6" fmla="*/ 21 w 24"/>
                <a:gd name="T7" fmla="*/ 2 h 3"/>
                <a:gd name="T8" fmla="*/ 22 w 24"/>
                <a:gd name="T9" fmla="*/ 2 h 3"/>
                <a:gd name="T10" fmla="*/ 21 w 24"/>
                <a:gd name="T11" fmla="*/ 2 h 3"/>
                <a:gd name="T12" fmla="*/ 18 w 24"/>
                <a:gd name="T13" fmla="*/ 2 h 3"/>
                <a:gd name="T14" fmla="*/ 19 w 24"/>
                <a:gd name="T15" fmla="*/ 2 h 3"/>
                <a:gd name="T16" fmla="*/ 18 w 24"/>
                <a:gd name="T17" fmla="*/ 2 h 3"/>
                <a:gd name="T18" fmla="*/ 16 w 24"/>
                <a:gd name="T19" fmla="*/ 2 h 3"/>
                <a:gd name="T20" fmla="*/ 17 w 24"/>
                <a:gd name="T21" fmla="*/ 2 h 3"/>
                <a:gd name="T22" fmla="*/ 16 w 24"/>
                <a:gd name="T23" fmla="*/ 2 h 3"/>
                <a:gd name="T24" fmla="*/ 13 w 24"/>
                <a:gd name="T25" fmla="*/ 2 h 3"/>
                <a:gd name="T26" fmla="*/ 15 w 24"/>
                <a:gd name="T27" fmla="*/ 2 h 3"/>
                <a:gd name="T28" fmla="*/ 13 w 24"/>
                <a:gd name="T29" fmla="*/ 2 h 3"/>
                <a:gd name="T30" fmla="*/ 11 w 24"/>
                <a:gd name="T31" fmla="*/ 1 h 3"/>
                <a:gd name="T32" fmla="*/ 12 w 24"/>
                <a:gd name="T33" fmla="*/ 1 h 3"/>
                <a:gd name="T34" fmla="*/ 11 w 24"/>
                <a:gd name="T35" fmla="*/ 1 h 3"/>
                <a:gd name="T36" fmla="*/ 8 w 24"/>
                <a:gd name="T37" fmla="*/ 1 h 3"/>
                <a:gd name="T38" fmla="*/ 10 w 24"/>
                <a:gd name="T39" fmla="*/ 1 h 3"/>
                <a:gd name="T40" fmla="*/ 8 w 24"/>
                <a:gd name="T41" fmla="*/ 1 h 3"/>
                <a:gd name="T42" fmla="*/ 5 w 24"/>
                <a:gd name="T43" fmla="*/ 1 h 3"/>
                <a:gd name="T44" fmla="*/ 8 w 24"/>
                <a:gd name="T45" fmla="*/ 1 h 3"/>
                <a:gd name="T46" fmla="*/ 5 w 24"/>
                <a:gd name="T47" fmla="*/ 1 h 3"/>
                <a:gd name="T48" fmla="*/ 3 w 24"/>
                <a:gd name="T49" fmla="*/ 1 h 3"/>
                <a:gd name="T50" fmla="*/ 5 w 24"/>
                <a:gd name="T51" fmla="*/ 1 h 3"/>
                <a:gd name="T52" fmla="*/ 3 w 24"/>
                <a:gd name="T53" fmla="*/ 1 h 3"/>
                <a:gd name="T54" fmla="*/ 0 w 24"/>
                <a:gd name="T55" fmla="*/ 0 h 3"/>
                <a:gd name="T56" fmla="*/ 0 w 24"/>
                <a:gd name="T57" fmla="*/ 0 h 3"/>
                <a:gd name="T58" fmla="*/ 0 w 24"/>
                <a:gd name="T59" fmla="*/ 1 h 3"/>
                <a:gd name="T60" fmla="*/ 2 w 24"/>
                <a:gd name="T61" fmla="*/ 1 h 3"/>
                <a:gd name="T62" fmla="*/ 0 w 24"/>
                <a:gd name="T63" fmla="*/ 1 h 3"/>
                <a:gd name="T64" fmla="*/ 0 w 24"/>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
                  <a:moveTo>
                    <a:pt x="23" y="3"/>
                  </a:moveTo>
                  <a:cubicBezTo>
                    <a:pt x="24" y="3"/>
                    <a:pt x="24" y="3"/>
                    <a:pt x="24" y="3"/>
                  </a:cubicBezTo>
                  <a:cubicBezTo>
                    <a:pt x="24" y="3"/>
                    <a:pt x="24" y="3"/>
                    <a:pt x="23" y="3"/>
                  </a:cubicBezTo>
                  <a:moveTo>
                    <a:pt x="21" y="2"/>
                  </a:moveTo>
                  <a:cubicBezTo>
                    <a:pt x="22" y="2"/>
                    <a:pt x="22" y="2"/>
                    <a:pt x="22" y="2"/>
                  </a:cubicBezTo>
                  <a:cubicBezTo>
                    <a:pt x="22" y="2"/>
                    <a:pt x="22" y="2"/>
                    <a:pt x="21" y="2"/>
                  </a:cubicBezTo>
                  <a:moveTo>
                    <a:pt x="18" y="2"/>
                  </a:moveTo>
                  <a:cubicBezTo>
                    <a:pt x="18" y="2"/>
                    <a:pt x="19" y="2"/>
                    <a:pt x="19" y="2"/>
                  </a:cubicBezTo>
                  <a:cubicBezTo>
                    <a:pt x="19" y="2"/>
                    <a:pt x="18" y="2"/>
                    <a:pt x="18" y="2"/>
                  </a:cubicBezTo>
                  <a:moveTo>
                    <a:pt x="16" y="2"/>
                  </a:moveTo>
                  <a:cubicBezTo>
                    <a:pt x="16" y="2"/>
                    <a:pt x="17" y="2"/>
                    <a:pt x="17" y="2"/>
                  </a:cubicBezTo>
                  <a:cubicBezTo>
                    <a:pt x="17" y="2"/>
                    <a:pt x="16" y="2"/>
                    <a:pt x="16" y="2"/>
                  </a:cubicBezTo>
                  <a:moveTo>
                    <a:pt x="13" y="2"/>
                  </a:moveTo>
                  <a:cubicBezTo>
                    <a:pt x="13" y="2"/>
                    <a:pt x="14" y="2"/>
                    <a:pt x="15" y="2"/>
                  </a:cubicBezTo>
                  <a:cubicBezTo>
                    <a:pt x="14" y="2"/>
                    <a:pt x="13" y="2"/>
                    <a:pt x="13" y="2"/>
                  </a:cubicBezTo>
                  <a:moveTo>
                    <a:pt x="11" y="1"/>
                  </a:moveTo>
                  <a:cubicBezTo>
                    <a:pt x="11" y="1"/>
                    <a:pt x="12" y="1"/>
                    <a:pt x="12" y="1"/>
                  </a:cubicBezTo>
                  <a:cubicBezTo>
                    <a:pt x="12" y="1"/>
                    <a:pt x="11" y="1"/>
                    <a:pt x="11" y="1"/>
                  </a:cubicBezTo>
                  <a:moveTo>
                    <a:pt x="8" y="1"/>
                  </a:moveTo>
                  <a:cubicBezTo>
                    <a:pt x="9" y="1"/>
                    <a:pt x="9" y="1"/>
                    <a:pt x="10" y="1"/>
                  </a:cubicBezTo>
                  <a:cubicBezTo>
                    <a:pt x="9" y="1"/>
                    <a:pt x="9" y="1"/>
                    <a:pt x="8" y="1"/>
                  </a:cubicBezTo>
                  <a:moveTo>
                    <a:pt x="5" y="1"/>
                  </a:moveTo>
                  <a:cubicBezTo>
                    <a:pt x="6" y="1"/>
                    <a:pt x="7" y="1"/>
                    <a:pt x="8" y="1"/>
                  </a:cubicBezTo>
                  <a:cubicBezTo>
                    <a:pt x="7" y="1"/>
                    <a:pt x="6" y="1"/>
                    <a:pt x="5" y="1"/>
                  </a:cubicBezTo>
                  <a:moveTo>
                    <a:pt x="3" y="1"/>
                  </a:moveTo>
                  <a:cubicBezTo>
                    <a:pt x="4" y="1"/>
                    <a:pt x="4" y="1"/>
                    <a:pt x="5" y="1"/>
                  </a:cubicBezTo>
                  <a:cubicBezTo>
                    <a:pt x="4" y="1"/>
                    <a:pt x="4" y="1"/>
                    <a:pt x="3" y="1"/>
                  </a:cubicBezTo>
                  <a:moveTo>
                    <a:pt x="0" y="0"/>
                  </a:moveTo>
                  <a:cubicBezTo>
                    <a:pt x="0" y="0"/>
                    <a:pt x="0" y="0"/>
                    <a:pt x="0" y="0"/>
                  </a:cubicBezTo>
                  <a:cubicBezTo>
                    <a:pt x="0" y="1"/>
                    <a:pt x="0" y="1"/>
                    <a:pt x="0" y="1"/>
                  </a:cubicBezTo>
                  <a:cubicBezTo>
                    <a:pt x="1" y="1"/>
                    <a:pt x="2" y="1"/>
                    <a:pt x="2" y="1"/>
                  </a:cubicBezTo>
                  <a:cubicBezTo>
                    <a:pt x="2" y="1"/>
                    <a:pt x="1" y="1"/>
                    <a:pt x="0" y="1"/>
                  </a:cubicBezTo>
                  <a:cubicBezTo>
                    <a:pt x="0" y="0"/>
                    <a:pt x="0" y="0"/>
                    <a:pt x="0" y="0"/>
                  </a:cubicBezTo>
                </a:path>
              </a:pathLst>
            </a:custGeom>
            <a:solidFill>
              <a:srgbClr val="000000"/>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20" name="Freeform 16"/>
            <p:cNvSpPr>
              <a:spLocks noEditPoints="1"/>
            </p:cNvSpPr>
            <p:nvPr/>
          </p:nvSpPr>
          <p:spPr bwMode="auto">
            <a:xfrm>
              <a:off x="9752045" y="4874053"/>
              <a:ext cx="355051" cy="108206"/>
            </a:xfrm>
            <a:custGeom>
              <a:avLst/>
              <a:gdLst>
                <a:gd name="T0" fmla="*/ 22 w 105"/>
                <a:gd name="T1" fmla="*/ 2 h 32"/>
                <a:gd name="T2" fmla="*/ 105 w 105"/>
                <a:gd name="T3" fmla="*/ 32 h 32"/>
                <a:gd name="T4" fmla="*/ 105 w 105"/>
                <a:gd name="T5" fmla="*/ 32 h 32"/>
                <a:gd name="T6" fmla="*/ 22 w 105"/>
                <a:gd name="T7" fmla="*/ 2 h 32"/>
                <a:gd name="T8" fmla="*/ 20 w 105"/>
                <a:gd name="T9" fmla="*/ 1 h 32"/>
                <a:gd name="T10" fmla="*/ 21 w 105"/>
                <a:gd name="T11" fmla="*/ 2 h 32"/>
                <a:gd name="T12" fmla="*/ 20 w 105"/>
                <a:gd name="T13" fmla="*/ 1 h 32"/>
                <a:gd name="T14" fmla="*/ 17 w 105"/>
                <a:gd name="T15" fmla="*/ 1 h 32"/>
                <a:gd name="T16" fmla="*/ 19 w 105"/>
                <a:gd name="T17" fmla="*/ 1 h 32"/>
                <a:gd name="T18" fmla="*/ 17 w 105"/>
                <a:gd name="T19" fmla="*/ 1 h 32"/>
                <a:gd name="T20" fmla="*/ 15 w 105"/>
                <a:gd name="T21" fmla="*/ 1 h 32"/>
                <a:gd name="T22" fmla="*/ 16 w 105"/>
                <a:gd name="T23" fmla="*/ 1 h 32"/>
                <a:gd name="T24" fmla="*/ 15 w 105"/>
                <a:gd name="T25" fmla="*/ 1 h 32"/>
                <a:gd name="T26" fmla="*/ 13 w 105"/>
                <a:gd name="T27" fmla="*/ 1 h 32"/>
                <a:gd name="T28" fmla="*/ 14 w 105"/>
                <a:gd name="T29" fmla="*/ 1 h 32"/>
                <a:gd name="T30" fmla="*/ 13 w 105"/>
                <a:gd name="T31" fmla="*/ 1 h 32"/>
                <a:gd name="T32" fmla="*/ 10 w 105"/>
                <a:gd name="T33" fmla="*/ 0 h 32"/>
                <a:gd name="T34" fmla="*/ 11 w 105"/>
                <a:gd name="T35" fmla="*/ 1 h 32"/>
                <a:gd name="T36" fmla="*/ 10 w 105"/>
                <a:gd name="T37" fmla="*/ 0 h 32"/>
                <a:gd name="T38" fmla="*/ 8 w 105"/>
                <a:gd name="T39" fmla="*/ 0 h 32"/>
                <a:gd name="T40" fmla="*/ 9 w 105"/>
                <a:gd name="T41" fmla="*/ 0 h 32"/>
                <a:gd name="T42" fmla="*/ 8 w 105"/>
                <a:gd name="T43" fmla="*/ 0 h 32"/>
                <a:gd name="T44" fmla="*/ 6 w 105"/>
                <a:gd name="T45" fmla="*/ 0 h 32"/>
                <a:gd name="T46" fmla="*/ 6 w 105"/>
                <a:gd name="T47" fmla="*/ 0 h 32"/>
                <a:gd name="T48" fmla="*/ 6 w 105"/>
                <a:gd name="T49" fmla="*/ 0 h 32"/>
                <a:gd name="T50" fmla="*/ 3 w 105"/>
                <a:gd name="T51" fmla="*/ 0 h 32"/>
                <a:gd name="T52" fmla="*/ 3 w 105"/>
                <a:gd name="T53" fmla="*/ 0 h 32"/>
                <a:gd name="T54" fmla="*/ 3 w 105"/>
                <a:gd name="T55" fmla="*/ 0 h 32"/>
                <a:gd name="T56" fmla="*/ 0 w 105"/>
                <a:gd name="T57" fmla="*/ 0 h 32"/>
                <a:gd name="T58" fmla="*/ 1 w 105"/>
                <a:gd name="T59" fmla="*/ 0 h 32"/>
                <a:gd name="T60" fmla="*/ 0 w 105"/>
                <a:gd name="T6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 h="32">
                  <a:moveTo>
                    <a:pt x="22" y="2"/>
                  </a:moveTo>
                  <a:cubicBezTo>
                    <a:pt x="52" y="5"/>
                    <a:pt x="80" y="16"/>
                    <a:pt x="105" y="32"/>
                  </a:cubicBezTo>
                  <a:cubicBezTo>
                    <a:pt x="105" y="32"/>
                    <a:pt x="105" y="32"/>
                    <a:pt x="105" y="32"/>
                  </a:cubicBezTo>
                  <a:cubicBezTo>
                    <a:pt x="80" y="16"/>
                    <a:pt x="52" y="5"/>
                    <a:pt x="22" y="2"/>
                  </a:cubicBezTo>
                  <a:moveTo>
                    <a:pt x="20" y="1"/>
                  </a:moveTo>
                  <a:cubicBezTo>
                    <a:pt x="20" y="1"/>
                    <a:pt x="21" y="1"/>
                    <a:pt x="21" y="2"/>
                  </a:cubicBezTo>
                  <a:cubicBezTo>
                    <a:pt x="21" y="1"/>
                    <a:pt x="20" y="1"/>
                    <a:pt x="20" y="1"/>
                  </a:cubicBezTo>
                  <a:moveTo>
                    <a:pt x="17" y="1"/>
                  </a:moveTo>
                  <a:cubicBezTo>
                    <a:pt x="18" y="1"/>
                    <a:pt x="19" y="1"/>
                    <a:pt x="19" y="1"/>
                  </a:cubicBezTo>
                  <a:cubicBezTo>
                    <a:pt x="19" y="1"/>
                    <a:pt x="18" y="1"/>
                    <a:pt x="17" y="1"/>
                  </a:cubicBezTo>
                  <a:moveTo>
                    <a:pt x="15" y="1"/>
                  </a:moveTo>
                  <a:cubicBezTo>
                    <a:pt x="15" y="1"/>
                    <a:pt x="16" y="1"/>
                    <a:pt x="16" y="1"/>
                  </a:cubicBezTo>
                  <a:cubicBezTo>
                    <a:pt x="16" y="1"/>
                    <a:pt x="15" y="1"/>
                    <a:pt x="15" y="1"/>
                  </a:cubicBezTo>
                  <a:moveTo>
                    <a:pt x="13" y="1"/>
                  </a:moveTo>
                  <a:cubicBezTo>
                    <a:pt x="13" y="1"/>
                    <a:pt x="14" y="1"/>
                    <a:pt x="14" y="1"/>
                  </a:cubicBezTo>
                  <a:cubicBezTo>
                    <a:pt x="14" y="1"/>
                    <a:pt x="13" y="1"/>
                    <a:pt x="13" y="1"/>
                  </a:cubicBezTo>
                  <a:moveTo>
                    <a:pt x="10" y="0"/>
                  </a:moveTo>
                  <a:cubicBezTo>
                    <a:pt x="10" y="1"/>
                    <a:pt x="11" y="1"/>
                    <a:pt x="11" y="1"/>
                  </a:cubicBezTo>
                  <a:cubicBezTo>
                    <a:pt x="11" y="1"/>
                    <a:pt x="10" y="1"/>
                    <a:pt x="10" y="0"/>
                  </a:cubicBezTo>
                  <a:moveTo>
                    <a:pt x="8" y="0"/>
                  </a:moveTo>
                  <a:cubicBezTo>
                    <a:pt x="8" y="0"/>
                    <a:pt x="8" y="0"/>
                    <a:pt x="9" y="0"/>
                  </a:cubicBezTo>
                  <a:cubicBezTo>
                    <a:pt x="8" y="0"/>
                    <a:pt x="8" y="0"/>
                    <a:pt x="8" y="0"/>
                  </a:cubicBezTo>
                  <a:moveTo>
                    <a:pt x="6" y="0"/>
                  </a:moveTo>
                  <a:cubicBezTo>
                    <a:pt x="6" y="0"/>
                    <a:pt x="6" y="0"/>
                    <a:pt x="6" y="0"/>
                  </a:cubicBezTo>
                  <a:cubicBezTo>
                    <a:pt x="6" y="0"/>
                    <a:pt x="6" y="0"/>
                    <a:pt x="6" y="0"/>
                  </a:cubicBezTo>
                  <a:moveTo>
                    <a:pt x="3" y="0"/>
                  </a:moveTo>
                  <a:cubicBezTo>
                    <a:pt x="3" y="0"/>
                    <a:pt x="3" y="0"/>
                    <a:pt x="3" y="0"/>
                  </a:cubicBezTo>
                  <a:cubicBezTo>
                    <a:pt x="3" y="0"/>
                    <a:pt x="3" y="0"/>
                    <a:pt x="3" y="0"/>
                  </a:cubicBezTo>
                  <a:moveTo>
                    <a:pt x="0" y="0"/>
                  </a:moveTo>
                  <a:cubicBezTo>
                    <a:pt x="1" y="0"/>
                    <a:pt x="1" y="0"/>
                    <a:pt x="1" y="0"/>
                  </a:cubicBezTo>
                  <a:cubicBezTo>
                    <a:pt x="1" y="0"/>
                    <a:pt x="1" y="0"/>
                    <a:pt x="0" y="0"/>
                  </a:cubicBezTo>
                </a:path>
              </a:pathLst>
            </a:custGeom>
            <a:solidFill>
              <a:srgbClr val="373535"/>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21" name="Freeform 18"/>
            <p:cNvSpPr/>
            <p:nvPr/>
          </p:nvSpPr>
          <p:spPr bwMode="auto">
            <a:xfrm>
              <a:off x="11107999" y="4870671"/>
              <a:ext cx="20289" cy="47340"/>
            </a:xfrm>
            <a:custGeom>
              <a:avLst/>
              <a:gdLst>
                <a:gd name="T0" fmla="*/ 0 w 6"/>
                <a:gd name="T1" fmla="*/ 0 h 14"/>
                <a:gd name="T2" fmla="*/ 0 w 6"/>
                <a:gd name="T3" fmla="*/ 0 h 14"/>
                <a:gd name="T4" fmla="*/ 6 w 6"/>
                <a:gd name="T5" fmla="*/ 14 h 14"/>
                <a:gd name="T6" fmla="*/ 0 w 6"/>
                <a:gd name="T7" fmla="*/ 0 h 14"/>
              </a:gdLst>
              <a:ahLst/>
              <a:cxnLst>
                <a:cxn ang="0">
                  <a:pos x="T0" y="T1"/>
                </a:cxn>
                <a:cxn ang="0">
                  <a:pos x="T2" y="T3"/>
                </a:cxn>
                <a:cxn ang="0">
                  <a:pos x="T4" y="T5"/>
                </a:cxn>
                <a:cxn ang="0">
                  <a:pos x="T6" y="T7"/>
                </a:cxn>
              </a:cxnLst>
              <a:rect l="0" t="0" r="r" b="b"/>
              <a:pathLst>
                <a:path w="6" h="14">
                  <a:moveTo>
                    <a:pt x="0" y="0"/>
                  </a:moveTo>
                  <a:cubicBezTo>
                    <a:pt x="0" y="0"/>
                    <a:pt x="0" y="0"/>
                    <a:pt x="0" y="0"/>
                  </a:cubicBezTo>
                  <a:cubicBezTo>
                    <a:pt x="2" y="5"/>
                    <a:pt x="4" y="9"/>
                    <a:pt x="6" y="14"/>
                  </a:cubicBezTo>
                  <a:cubicBezTo>
                    <a:pt x="4" y="9"/>
                    <a:pt x="2" y="5"/>
                    <a:pt x="0" y="0"/>
                  </a:cubicBezTo>
                </a:path>
              </a:pathLst>
            </a:custGeom>
            <a:solidFill>
              <a:srgbClr val="110600"/>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22" name="Freeform 23"/>
            <p:cNvSpPr/>
            <p:nvPr/>
          </p:nvSpPr>
          <p:spPr bwMode="auto">
            <a:xfrm>
              <a:off x="11128288" y="4918011"/>
              <a:ext cx="27051" cy="64248"/>
            </a:xfrm>
            <a:custGeom>
              <a:avLst/>
              <a:gdLst>
                <a:gd name="T0" fmla="*/ 0 w 8"/>
                <a:gd name="T1" fmla="*/ 0 h 19"/>
                <a:gd name="T2" fmla="*/ 8 w 8"/>
                <a:gd name="T3" fmla="*/ 19 h 19"/>
                <a:gd name="T4" fmla="*/ 8 w 8"/>
                <a:gd name="T5" fmla="*/ 19 h 19"/>
                <a:gd name="T6" fmla="*/ 0 w 8"/>
                <a:gd name="T7" fmla="*/ 0 h 19"/>
              </a:gdLst>
              <a:ahLst/>
              <a:cxnLst>
                <a:cxn ang="0">
                  <a:pos x="T0" y="T1"/>
                </a:cxn>
                <a:cxn ang="0">
                  <a:pos x="T2" y="T3"/>
                </a:cxn>
                <a:cxn ang="0">
                  <a:pos x="T4" y="T5"/>
                </a:cxn>
                <a:cxn ang="0">
                  <a:pos x="T6" y="T7"/>
                </a:cxn>
              </a:cxnLst>
              <a:rect l="0" t="0" r="r" b="b"/>
              <a:pathLst>
                <a:path w="8" h="19">
                  <a:moveTo>
                    <a:pt x="0" y="0"/>
                  </a:moveTo>
                  <a:cubicBezTo>
                    <a:pt x="3" y="6"/>
                    <a:pt x="5" y="12"/>
                    <a:pt x="8" y="19"/>
                  </a:cubicBezTo>
                  <a:cubicBezTo>
                    <a:pt x="8" y="19"/>
                    <a:pt x="8" y="19"/>
                    <a:pt x="8" y="19"/>
                  </a:cubicBezTo>
                  <a:cubicBezTo>
                    <a:pt x="5" y="12"/>
                    <a:pt x="3" y="6"/>
                    <a:pt x="0" y="0"/>
                  </a:cubicBezTo>
                </a:path>
              </a:pathLst>
            </a:custGeom>
            <a:solidFill>
              <a:srgbClr val="050B00"/>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23" name="Freeform 24"/>
            <p:cNvSpPr/>
            <p:nvPr/>
          </p:nvSpPr>
          <p:spPr bwMode="auto">
            <a:xfrm>
              <a:off x="11128288" y="4918011"/>
              <a:ext cx="27051" cy="64248"/>
            </a:xfrm>
            <a:custGeom>
              <a:avLst/>
              <a:gdLst>
                <a:gd name="T0" fmla="*/ 0 w 8"/>
                <a:gd name="T1" fmla="*/ 0 h 19"/>
                <a:gd name="T2" fmla="*/ 0 w 8"/>
                <a:gd name="T3" fmla="*/ 0 h 19"/>
                <a:gd name="T4" fmla="*/ 8 w 8"/>
                <a:gd name="T5" fmla="*/ 19 h 19"/>
                <a:gd name="T6" fmla="*/ 8 w 8"/>
                <a:gd name="T7" fmla="*/ 19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0"/>
                    <a:pt x="0" y="0"/>
                    <a:pt x="0" y="0"/>
                  </a:cubicBezTo>
                  <a:cubicBezTo>
                    <a:pt x="3" y="6"/>
                    <a:pt x="5" y="12"/>
                    <a:pt x="8" y="19"/>
                  </a:cubicBezTo>
                  <a:cubicBezTo>
                    <a:pt x="8" y="19"/>
                    <a:pt x="8" y="19"/>
                    <a:pt x="8" y="19"/>
                  </a:cubicBezTo>
                  <a:cubicBezTo>
                    <a:pt x="5" y="12"/>
                    <a:pt x="3" y="6"/>
                    <a:pt x="0" y="0"/>
                  </a:cubicBezTo>
                </a:path>
              </a:pathLst>
            </a:custGeom>
            <a:solidFill>
              <a:srgbClr val="110600"/>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24" name="Freeform 14"/>
            <p:cNvSpPr/>
            <p:nvPr/>
          </p:nvSpPr>
          <p:spPr bwMode="auto">
            <a:xfrm>
              <a:off x="11155340" y="4982260"/>
              <a:ext cx="108206" cy="561317"/>
            </a:xfrm>
            <a:custGeom>
              <a:avLst/>
              <a:gdLst>
                <a:gd name="T0" fmla="*/ 0 w 32"/>
                <a:gd name="T1" fmla="*/ 0 h 165"/>
                <a:gd name="T2" fmla="*/ 0 w 32"/>
                <a:gd name="T3" fmla="*/ 0 h 165"/>
                <a:gd name="T4" fmla="*/ 32 w 32"/>
                <a:gd name="T5" fmla="*/ 165 h 165"/>
                <a:gd name="T6" fmla="*/ 32 w 32"/>
                <a:gd name="T7" fmla="*/ 165 h 165"/>
                <a:gd name="T8" fmla="*/ 0 w 32"/>
                <a:gd name="T9" fmla="*/ 0 h 165"/>
              </a:gdLst>
              <a:ahLst/>
              <a:cxnLst>
                <a:cxn ang="0">
                  <a:pos x="T0" y="T1"/>
                </a:cxn>
                <a:cxn ang="0">
                  <a:pos x="T2" y="T3"/>
                </a:cxn>
                <a:cxn ang="0">
                  <a:pos x="T4" y="T5"/>
                </a:cxn>
                <a:cxn ang="0">
                  <a:pos x="T6" y="T7"/>
                </a:cxn>
                <a:cxn ang="0">
                  <a:pos x="T8" y="T9"/>
                </a:cxn>
              </a:cxnLst>
              <a:rect l="0" t="0" r="r" b="b"/>
              <a:pathLst>
                <a:path w="32" h="165">
                  <a:moveTo>
                    <a:pt x="0" y="0"/>
                  </a:moveTo>
                  <a:cubicBezTo>
                    <a:pt x="0" y="0"/>
                    <a:pt x="0" y="0"/>
                    <a:pt x="0" y="0"/>
                  </a:cubicBezTo>
                  <a:cubicBezTo>
                    <a:pt x="20" y="51"/>
                    <a:pt x="32" y="107"/>
                    <a:pt x="32" y="165"/>
                  </a:cubicBezTo>
                  <a:cubicBezTo>
                    <a:pt x="32" y="165"/>
                    <a:pt x="32" y="165"/>
                    <a:pt x="32" y="165"/>
                  </a:cubicBezTo>
                  <a:cubicBezTo>
                    <a:pt x="32" y="107"/>
                    <a:pt x="20" y="51"/>
                    <a:pt x="0" y="0"/>
                  </a:cubicBezTo>
                </a:path>
              </a:pathLst>
            </a:custGeom>
            <a:solidFill>
              <a:srgbClr val="000000"/>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25" name="Freeform 19"/>
            <p:cNvSpPr/>
            <p:nvPr/>
          </p:nvSpPr>
          <p:spPr bwMode="auto">
            <a:xfrm>
              <a:off x="12031129" y="4870672"/>
              <a:ext cx="23671" cy="87917"/>
            </a:xfrm>
            <a:custGeom>
              <a:avLst/>
              <a:gdLst>
                <a:gd name="T0" fmla="*/ 0 w 7"/>
                <a:gd name="T1" fmla="*/ 0 h 26"/>
                <a:gd name="T2" fmla="*/ 0 w 7"/>
                <a:gd name="T3" fmla="*/ 0 h 26"/>
                <a:gd name="T4" fmla="*/ 7 w 7"/>
                <a:gd name="T5" fmla="*/ 26 h 26"/>
                <a:gd name="T6" fmla="*/ 0 w 7"/>
                <a:gd name="T7" fmla="*/ 0 h 26"/>
              </a:gdLst>
              <a:ahLst/>
              <a:cxnLst>
                <a:cxn ang="0">
                  <a:pos x="T0" y="T1"/>
                </a:cxn>
                <a:cxn ang="0">
                  <a:pos x="T2" y="T3"/>
                </a:cxn>
                <a:cxn ang="0">
                  <a:pos x="T4" y="T5"/>
                </a:cxn>
                <a:cxn ang="0">
                  <a:pos x="T6" y="T7"/>
                </a:cxn>
              </a:cxnLst>
              <a:rect l="0" t="0" r="r" b="b"/>
              <a:pathLst>
                <a:path w="7" h="26">
                  <a:moveTo>
                    <a:pt x="0" y="0"/>
                  </a:moveTo>
                  <a:cubicBezTo>
                    <a:pt x="0" y="0"/>
                    <a:pt x="0" y="0"/>
                    <a:pt x="0" y="0"/>
                  </a:cubicBezTo>
                  <a:cubicBezTo>
                    <a:pt x="2" y="9"/>
                    <a:pt x="5" y="17"/>
                    <a:pt x="7" y="26"/>
                  </a:cubicBezTo>
                  <a:cubicBezTo>
                    <a:pt x="5" y="17"/>
                    <a:pt x="2" y="9"/>
                    <a:pt x="0" y="0"/>
                  </a:cubicBezTo>
                </a:path>
              </a:pathLst>
            </a:custGeom>
            <a:solidFill>
              <a:srgbClr val="373535"/>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26" name="Freeform 20"/>
            <p:cNvSpPr/>
            <p:nvPr/>
          </p:nvSpPr>
          <p:spPr bwMode="auto">
            <a:xfrm>
              <a:off x="11108000" y="4870672"/>
              <a:ext cx="923131" cy="0"/>
            </a:xfrm>
            <a:custGeom>
              <a:avLst/>
              <a:gdLst>
                <a:gd name="T0" fmla="*/ 273 w 273"/>
                <a:gd name="T1" fmla="*/ 0 w 273"/>
                <a:gd name="T2" fmla="*/ 0 w 273"/>
                <a:gd name="T3" fmla="*/ 273 w 273"/>
                <a:gd name="T4" fmla="*/ 273 w 273"/>
                <a:gd name="T5" fmla="*/ 273 w 273"/>
                <a:gd name="T6" fmla="*/ 273 w 273"/>
              </a:gdLst>
              <a:ahLst/>
              <a:cxnLst>
                <a:cxn ang="0">
                  <a:pos x="T0" y="0"/>
                </a:cxn>
                <a:cxn ang="0">
                  <a:pos x="T1" y="0"/>
                </a:cxn>
                <a:cxn ang="0">
                  <a:pos x="T2" y="0"/>
                </a:cxn>
                <a:cxn ang="0">
                  <a:pos x="T3" y="0"/>
                </a:cxn>
                <a:cxn ang="0">
                  <a:pos x="T4" y="0"/>
                </a:cxn>
                <a:cxn ang="0">
                  <a:pos x="T5" y="0"/>
                </a:cxn>
                <a:cxn ang="0">
                  <a:pos x="T6" y="0"/>
                </a:cxn>
              </a:cxnLst>
              <a:rect l="0" t="0" r="r" b="b"/>
              <a:pathLst>
                <a:path w="273">
                  <a:moveTo>
                    <a:pt x="273" y="0"/>
                  </a:moveTo>
                  <a:lnTo>
                    <a:pt x="0" y="0"/>
                  </a:lnTo>
                  <a:lnTo>
                    <a:pt x="0" y="0"/>
                  </a:lnTo>
                  <a:lnTo>
                    <a:pt x="273" y="0"/>
                  </a:lnTo>
                  <a:lnTo>
                    <a:pt x="273" y="0"/>
                  </a:lnTo>
                  <a:lnTo>
                    <a:pt x="273" y="0"/>
                  </a:lnTo>
                  <a:lnTo>
                    <a:pt x="273" y="0"/>
                  </a:lnTo>
                  <a:close/>
                </a:path>
              </a:pathLst>
            </a:custGeom>
            <a:solidFill>
              <a:srgbClr val="202A31"/>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27" name="Freeform 21"/>
            <p:cNvSpPr/>
            <p:nvPr/>
          </p:nvSpPr>
          <p:spPr bwMode="auto">
            <a:xfrm>
              <a:off x="11108000" y="4870672"/>
              <a:ext cx="923131" cy="0"/>
            </a:xfrm>
            <a:custGeom>
              <a:avLst/>
              <a:gdLst>
                <a:gd name="T0" fmla="*/ 273 w 273"/>
                <a:gd name="T1" fmla="*/ 0 w 273"/>
                <a:gd name="T2" fmla="*/ 0 w 273"/>
                <a:gd name="T3" fmla="*/ 273 w 273"/>
                <a:gd name="T4" fmla="*/ 273 w 273"/>
                <a:gd name="T5" fmla="*/ 273 w 273"/>
                <a:gd name="T6" fmla="*/ 273 w 273"/>
              </a:gdLst>
              <a:ahLst/>
              <a:cxnLst>
                <a:cxn ang="0">
                  <a:pos x="T0" y="0"/>
                </a:cxn>
                <a:cxn ang="0">
                  <a:pos x="T1" y="0"/>
                </a:cxn>
                <a:cxn ang="0">
                  <a:pos x="T2" y="0"/>
                </a:cxn>
                <a:cxn ang="0">
                  <a:pos x="T3" y="0"/>
                </a:cxn>
                <a:cxn ang="0">
                  <a:pos x="T4" y="0"/>
                </a:cxn>
                <a:cxn ang="0">
                  <a:pos x="T5" y="0"/>
                </a:cxn>
                <a:cxn ang="0">
                  <a:pos x="T6" y="0"/>
                </a:cxn>
              </a:cxnLst>
              <a:rect l="0" t="0" r="r" b="b"/>
              <a:pathLst>
                <a:path w="273">
                  <a:moveTo>
                    <a:pt x="273" y="0"/>
                  </a:moveTo>
                  <a:lnTo>
                    <a:pt x="0" y="0"/>
                  </a:lnTo>
                  <a:lnTo>
                    <a:pt x="0" y="0"/>
                  </a:lnTo>
                  <a:lnTo>
                    <a:pt x="273" y="0"/>
                  </a:lnTo>
                  <a:lnTo>
                    <a:pt x="273" y="0"/>
                  </a:lnTo>
                  <a:lnTo>
                    <a:pt x="273" y="0"/>
                  </a:lnTo>
                  <a:lnTo>
                    <a:pt x="273" y="0"/>
                  </a:lnTo>
                </a:path>
              </a:pathLst>
            </a:custGeom>
            <a:noFill/>
            <a:ln w="9525">
              <a:noFill/>
              <a:round/>
            </a:ln>
            <a:extLst>
              <a:ext uri="{909E8E84-426E-40DD-AFC4-6F175D3DCCD1}">
                <a14:hiddenFill xmlns:a14="http://schemas.microsoft.com/office/drawing/2010/main">
                  <a:solidFill>
                    <a:srgbClr val="FFFFFF"/>
                  </a:solidFill>
                </a14:hiddenFill>
              </a:ext>
            </a:extLst>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28" name="Freeform 22"/>
            <p:cNvSpPr>
              <a:spLocks noEditPoints="1"/>
            </p:cNvSpPr>
            <p:nvPr/>
          </p:nvSpPr>
          <p:spPr bwMode="auto">
            <a:xfrm>
              <a:off x="12054800" y="4965352"/>
              <a:ext cx="3382" cy="16908"/>
            </a:xfrm>
            <a:custGeom>
              <a:avLst/>
              <a:gdLst>
                <a:gd name="T0" fmla="*/ 1 w 1"/>
                <a:gd name="T1" fmla="*/ 3 h 5"/>
                <a:gd name="T2" fmla="*/ 1 w 1"/>
                <a:gd name="T3" fmla="*/ 5 h 5"/>
                <a:gd name="T4" fmla="*/ 1 w 1"/>
                <a:gd name="T5" fmla="*/ 5 h 5"/>
                <a:gd name="T6" fmla="*/ 1 w 1"/>
                <a:gd name="T7" fmla="*/ 3 h 5"/>
                <a:gd name="T8" fmla="*/ 0 w 1"/>
                <a:gd name="T9" fmla="*/ 0 h 5"/>
                <a:gd name="T10" fmla="*/ 1 w 1"/>
                <a:gd name="T11" fmla="*/ 1 h 5"/>
                <a:gd name="T12" fmla="*/ 0 w 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 h="5">
                  <a:moveTo>
                    <a:pt x="1" y="3"/>
                  </a:moveTo>
                  <a:cubicBezTo>
                    <a:pt x="1" y="4"/>
                    <a:pt x="1" y="4"/>
                    <a:pt x="1" y="5"/>
                  </a:cubicBezTo>
                  <a:cubicBezTo>
                    <a:pt x="1" y="5"/>
                    <a:pt x="1" y="5"/>
                    <a:pt x="1" y="5"/>
                  </a:cubicBezTo>
                  <a:cubicBezTo>
                    <a:pt x="1" y="4"/>
                    <a:pt x="1" y="4"/>
                    <a:pt x="1" y="3"/>
                  </a:cubicBezTo>
                  <a:moveTo>
                    <a:pt x="0" y="0"/>
                  </a:moveTo>
                  <a:cubicBezTo>
                    <a:pt x="0" y="0"/>
                    <a:pt x="0" y="1"/>
                    <a:pt x="1" y="1"/>
                  </a:cubicBezTo>
                  <a:cubicBezTo>
                    <a:pt x="0" y="1"/>
                    <a:pt x="0" y="0"/>
                    <a:pt x="0" y="0"/>
                  </a:cubicBezTo>
                </a:path>
              </a:pathLst>
            </a:custGeom>
            <a:solidFill>
              <a:srgbClr val="373535"/>
            </a:solidFill>
            <a:ln w="9525">
              <a:noFill/>
              <a:round/>
            </a:ln>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29" name="Freeform 11"/>
            <p:cNvSpPr/>
            <p:nvPr/>
          </p:nvSpPr>
          <p:spPr bwMode="auto">
            <a:xfrm>
              <a:off x="5535404" y="4870672"/>
              <a:ext cx="6590408" cy="3432152"/>
            </a:xfrm>
            <a:custGeom>
              <a:avLst/>
              <a:gdLst>
                <a:gd name="T0" fmla="*/ 1691 w 1946"/>
                <a:gd name="T1" fmla="*/ 198 h 1013"/>
                <a:gd name="T2" fmla="*/ 1243 w 1946"/>
                <a:gd name="T3" fmla="*/ 645 h 1013"/>
                <a:gd name="T4" fmla="*/ 264 w 1946"/>
                <a:gd name="T5" fmla="*/ 645 h 1013"/>
                <a:gd name="T6" fmla="*/ 264 w 1946"/>
                <a:gd name="T7" fmla="*/ 532 h 1013"/>
                <a:gd name="T8" fmla="*/ 0 w 1946"/>
                <a:gd name="T9" fmla="*/ 772 h 1013"/>
                <a:gd name="T10" fmla="*/ 264 w 1946"/>
                <a:gd name="T11" fmla="*/ 1013 h 1013"/>
                <a:gd name="T12" fmla="*/ 264 w 1946"/>
                <a:gd name="T13" fmla="*/ 901 h 1013"/>
                <a:gd name="T14" fmla="*/ 1243 w 1946"/>
                <a:gd name="T15" fmla="*/ 901 h 1013"/>
                <a:gd name="T16" fmla="*/ 1946 w 1946"/>
                <a:gd name="T17" fmla="*/ 198 h 1013"/>
                <a:gd name="T18" fmla="*/ 1918 w 1946"/>
                <a:gd name="T19" fmla="*/ 0 h 1013"/>
                <a:gd name="T20" fmla="*/ 1645 w 1946"/>
                <a:gd name="T21" fmla="*/ 0 h 1013"/>
                <a:gd name="T22" fmla="*/ 1691 w 1946"/>
                <a:gd name="T23" fmla="*/ 198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6" h="1013">
                  <a:moveTo>
                    <a:pt x="1691" y="198"/>
                  </a:moveTo>
                  <a:cubicBezTo>
                    <a:pt x="1691" y="445"/>
                    <a:pt x="1490" y="645"/>
                    <a:pt x="1243" y="645"/>
                  </a:cubicBezTo>
                  <a:cubicBezTo>
                    <a:pt x="264" y="645"/>
                    <a:pt x="264" y="645"/>
                    <a:pt x="264" y="645"/>
                  </a:cubicBezTo>
                  <a:cubicBezTo>
                    <a:pt x="264" y="532"/>
                    <a:pt x="264" y="532"/>
                    <a:pt x="264" y="532"/>
                  </a:cubicBezTo>
                  <a:cubicBezTo>
                    <a:pt x="264" y="532"/>
                    <a:pt x="216" y="733"/>
                    <a:pt x="0" y="772"/>
                  </a:cubicBezTo>
                  <a:cubicBezTo>
                    <a:pt x="216" y="812"/>
                    <a:pt x="264" y="1013"/>
                    <a:pt x="264" y="1013"/>
                  </a:cubicBezTo>
                  <a:cubicBezTo>
                    <a:pt x="264" y="901"/>
                    <a:pt x="264" y="901"/>
                    <a:pt x="264" y="901"/>
                  </a:cubicBezTo>
                  <a:cubicBezTo>
                    <a:pt x="1243" y="901"/>
                    <a:pt x="1243" y="901"/>
                    <a:pt x="1243" y="901"/>
                  </a:cubicBezTo>
                  <a:cubicBezTo>
                    <a:pt x="1631" y="901"/>
                    <a:pt x="1946" y="586"/>
                    <a:pt x="1946" y="198"/>
                  </a:cubicBezTo>
                  <a:cubicBezTo>
                    <a:pt x="1946" y="129"/>
                    <a:pt x="1936" y="63"/>
                    <a:pt x="1918" y="0"/>
                  </a:cubicBezTo>
                  <a:cubicBezTo>
                    <a:pt x="1645" y="0"/>
                    <a:pt x="1645" y="0"/>
                    <a:pt x="1645" y="0"/>
                  </a:cubicBezTo>
                  <a:cubicBezTo>
                    <a:pt x="1674" y="60"/>
                    <a:pt x="1691" y="127"/>
                    <a:pt x="1691" y="198"/>
                  </a:cubicBezTo>
                </a:path>
              </a:pathLst>
            </a:custGeom>
            <a:gradFill>
              <a:gsLst>
                <a:gs pos="0">
                  <a:schemeClr val="accent1"/>
                </a:gs>
                <a:gs pos="100000">
                  <a:schemeClr val="accent1">
                    <a:lumMod val="75000"/>
                  </a:schemeClr>
                </a:gs>
              </a:gsLst>
              <a:lin ang="5400000" scaled="1"/>
            </a:gradFill>
            <a:ln w="9525">
              <a:noFill/>
              <a:round/>
            </a:ln>
            <a:effectLst>
              <a:outerShdw blurRad="50800" dist="38100" dir="2700000" algn="tl" rotWithShape="0">
                <a:prstClr val="black">
                  <a:alpha val="40000"/>
                </a:prstClr>
              </a:outerShdw>
            </a:effectLst>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grpSp>
          <p:nvGrpSpPr>
            <p:cNvPr id="30" name="Group 114"/>
            <p:cNvGrpSpPr/>
            <p:nvPr/>
          </p:nvGrpSpPr>
          <p:grpSpPr>
            <a:xfrm>
              <a:off x="15806891" y="3869455"/>
              <a:ext cx="1087631" cy="1087631"/>
              <a:chOff x="2340909" y="5192015"/>
              <a:chExt cx="1332461" cy="1332461"/>
            </a:xfrm>
          </p:grpSpPr>
          <p:sp>
            <p:nvSpPr>
              <p:cNvPr id="50" name="Oval 115"/>
              <p:cNvSpPr/>
              <p:nvPr/>
            </p:nvSpPr>
            <p:spPr>
              <a:xfrm>
                <a:off x="2340909" y="5192015"/>
                <a:ext cx="1332461" cy="1332461"/>
              </a:xfrm>
              <a:prstGeom prst="ellipse">
                <a:avLst/>
              </a:prstGeom>
              <a:solidFill>
                <a:schemeClr val="accent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a:solidFill>
                    <a:schemeClr val="bg1"/>
                  </a:solidFill>
                  <a:latin typeface="微软雅黑" panose="020B0503020204020204" pitchFamily="34" charset="-122"/>
                  <a:ea typeface="微软雅黑" panose="020B0503020204020204" pitchFamily="34" charset="-122"/>
                  <a:cs typeface="微软雅黑 Light" charset="0"/>
                </a:endParaRPr>
              </a:p>
            </p:txBody>
          </p:sp>
          <p:sp>
            <p:nvSpPr>
              <p:cNvPr id="51" name="Oval 122"/>
              <p:cNvSpPr/>
              <p:nvPr/>
            </p:nvSpPr>
            <p:spPr>
              <a:xfrm>
                <a:off x="2436403" y="5287509"/>
                <a:ext cx="1141474" cy="1141474"/>
              </a:xfrm>
              <a:prstGeom prst="ellipse">
                <a:avLst/>
              </a:prstGeom>
              <a:solidFill>
                <a:schemeClr val="accent2">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a:solidFill>
                    <a:schemeClr val="bg1"/>
                  </a:solidFill>
                  <a:latin typeface="微软雅黑" panose="020B0503020204020204" pitchFamily="34" charset="-122"/>
                  <a:ea typeface="微软雅黑" panose="020B0503020204020204" pitchFamily="34" charset="-122"/>
                  <a:cs typeface="微软雅黑 Light" charset="0"/>
                </a:endParaRPr>
              </a:p>
            </p:txBody>
          </p:sp>
          <p:sp>
            <p:nvSpPr>
              <p:cNvPr id="52" name="Oval 123"/>
              <p:cNvSpPr/>
              <p:nvPr/>
            </p:nvSpPr>
            <p:spPr>
              <a:xfrm>
                <a:off x="2536806" y="5387928"/>
                <a:ext cx="940635" cy="94063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solidFill>
                    <a:schemeClr val="bg1"/>
                  </a:solidFill>
                  <a:latin typeface="微软雅黑" panose="020B0503020204020204" pitchFamily="34" charset="-122"/>
                  <a:ea typeface="微软雅黑" panose="020B0503020204020204" pitchFamily="34" charset="-122"/>
                  <a:cs typeface="微软雅黑 Light" charset="0"/>
                </a:endParaRPr>
              </a:p>
            </p:txBody>
          </p:sp>
        </p:grpSp>
        <p:grpSp>
          <p:nvGrpSpPr>
            <p:cNvPr id="32" name="Group 128"/>
            <p:cNvGrpSpPr/>
            <p:nvPr/>
          </p:nvGrpSpPr>
          <p:grpSpPr>
            <a:xfrm>
              <a:off x="2552799" y="6067653"/>
              <a:ext cx="1087631" cy="1087631"/>
              <a:chOff x="912987" y="3985306"/>
              <a:chExt cx="1332461" cy="1332461"/>
            </a:xfrm>
          </p:grpSpPr>
          <p:sp>
            <p:nvSpPr>
              <p:cNvPr id="44" name="Oval 129"/>
              <p:cNvSpPr/>
              <p:nvPr/>
            </p:nvSpPr>
            <p:spPr>
              <a:xfrm>
                <a:off x="912987" y="3985306"/>
                <a:ext cx="1332461" cy="1332461"/>
              </a:xfrm>
              <a:prstGeom prst="ellipse">
                <a:avLst/>
              </a:prstGeom>
              <a:solidFill>
                <a:schemeClr val="accent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a:solidFill>
                    <a:schemeClr val="bg1"/>
                  </a:solidFill>
                  <a:latin typeface="微软雅黑" panose="020B0503020204020204" pitchFamily="34" charset="-122"/>
                  <a:ea typeface="微软雅黑" panose="020B0503020204020204" pitchFamily="34" charset="-122"/>
                  <a:cs typeface="微软雅黑 Light" charset="0"/>
                </a:endParaRPr>
              </a:p>
            </p:txBody>
          </p:sp>
          <p:sp>
            <p:nvSpPr>
              <p:cNvPr id="45" name="Oval 130"/>
              <p:cNvSpPr/>
              <p:nvPr/>
            </p:nvSpPr>
            <p:spPr>
              <a:xfrm>
                <a:off x="1008481" y="4080800"/>
                <a:ext cx="1141474" cy="1141474"/>
              </a:xfrm>
              <a:prstGeom prst="ellipse">
                <a:avLst/>
              </a:prstGeom>
              <a:solidFill>
                <a:schemeClr val="accent2">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a:solidFill>
                    <a:schemeClr val="bg1"/>
                  </a:solidFill>
                  <a:latin typeface="微软雅黑" panose="020B0503020204020204" pitchFamily="34" charset="-122"/>
                  <a:ea typeface="微软雅黑" panose="020B0503020204020204" pitchFamily="34" charset="-122"/>
                  <a:cs typeface="微软雅黑 Light" charset="0"/>
                </a:endParaRPr>
              </a:p>
            </p:txBody>
          </p:sp>
          <p:sp>
            <p:nvSpPr>
              <p:cNvPr id="46" name="Oval 131"/>
              <p:cNvSpPr/>
              <p:nvPr/>
            </p:nvSpPr>
            <p:spPr>
              <a:xfrm>
                <a:off x="1108900" y="4181219"/>
                <a:ext cx="940635" cy="94063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solidFill>
                    <a:schemeClr val="bg1"/>
                  </a:solidFill>
                  <a:latin typeface="微软雅黑" panose="020B0503020204020204" pitchFamily="34" charset="-122"/>
                  <a:ea typeface="微软雅黑" panose="020B0503020204020204" pitchFamily="34" charset="-122"/>
                  <a:cs typeface="微软雅黑 Light" charset="0"/>
                </a:endParaRPr>
              </a:p>
            </p:txBody>
          </p:sp>
        </p:grpSp>
        <p:sp>
          <p:nvSpPr>
            <p:cNvPr id="35" name="Freeform 137"/>
            <p:cNvSpPr>
              <a:spLocks noEditPoints="1"/>
            </p:cNvSpPr>
            <p:nvPr/>
          </p:nvSpPr>
          <p:spPr bwMode="auto">
            <a:xfrm>
              <a:off x="2962413" y="6509164"/>
              <a:ext cx="268352" cy="204642"/>
            </a:xfrm>
            <a:custGeom>
              <a:avLst/>
              <a:gdLst>
                <a:gd name="T0" fmla="*/ 62 w 733"/>
                <a:gd name="T1" fmla="*/ 518 h 551"/>
                <a:gd name="T2" fmla="*/ 33 w 733"/>
                <a:gd name="T3" fmla="*/ 410 h 551"/>
                <a:gd name="T4" fmla="*/ 366 w 733"/>
                <a:gd name="T5" fmla="*/ 475 h 551"/>
                <a:gd name="T6" fmla="*/ 700 w 733"/>
                <a:gd name="T7" fmla="*/ 410 h 551"/>
                <a:gd name="T8" fmla="*/ 671 w 733"/>
                <a:gd name="T9" fmla="*/ 518 h 551"/>
                <a:gd name="T10" fmla="*/ 264 w 733"/>
                <a:gd name="T11" fmla="*/ 306 h 551"/>
                <a:gd name="T12" fmla="*/ 469 w 733"/>
                <a:gd name="T13" fmla="*/ 306 h 551"/>
                <a:gd name="T14" fmla="*/ 366 w 733"/>
                <a:gd name="T15" fmla="*/ 190 h 551"/>
                <a:gd name="T16" fmla="*/ 366 w 733"/>
                <a:gd name="T17" fmla="*/ 421 h 551"/>
                <a:gd name="T18" fmla="*/ 366 w 733"/>
                <a:gd name="T19" fmla="*/ 190 h 551"/>
                <a:gd name="T20" fmla="*/ 675 w 733"/>
                <a:gd name="T21" fmla="*/ 137 h 551"/>
                <a:gd name="T22" fmla="*/ 626 w 733"/>
                <a:gd name="T23" fmla="*/ 137 h 551"/>
                <a:gd name="T24" fmla="*/ 650 w 733"/>
                <a:gd name="T25" fmla="*/ 445 h 551"/>
                <a:gd name="T26" fmla="*/ 650 w 733"/>
                <a:gd name="T27" fmla="*/ 494 h 551"/>
                <a:gd name="T28" fmla="*/ 650 w 733"/>
                <a:gd name="T29" fmla="*/ 445 h 551"/>
                <a:gd name="T30" fmla="*/ 59 w 733"/>
                <a:gd name="T31" fmla="*/ 469 h 551"/>
                <a:gd name="T32" fmla="*/ 108 w 733"/>
                <a:gd name="T33" fmla="*/ 469 h 551"/>
                <a:gd name="T34" fmla="*/ 83 w 733"/>
                <a:gd name="T35" fmla="*/ 161 h 551"/>
                <a:gd name="T36" fmla="*/ 83 w 733"/>
                <a:gd name="T37" fmla="*/ 112 h 551"/>
                <a:gd name="T38" fmla="*/ 83 w 733"/>
                <a:gd name="T39" fmla="*/ 161 h 551"/>
                <a:gd name="T40" fmla="*/ 366 w 733"/>
                <a:gd name="T41" fmla="*/ 442 h 551"/>
                <a:gd name="T42" fmla="*/ 366 w 733"/>
                <a:gd name="T43" fmla="*/ 170 h 551"/>
                <a:gd name="T44" fmla="*/ 62 w 733"/>
                <a:gd name="T45" fmla="*/ 93 h 551"/>
                <a:gd name="T46" fmla="*/ 700 w 733"/>
                <a:gd name="T47" fmla="*/ 122 h 551"/>
                <a:gd name="T48" fmla="*/ 500 w 733"/>
                <a:gd name="T49" fmla="*/ 202 h 551"/>
                <a:gd name="T50" fmla="*/ 233 w 733"/>
                <a:gd name="T51" fmla="*/ 202 h 551"/>
                <a:gd name="T52" fmla="*/ 33 w 733"/>
                <a:gd name="T53" fmla="*/ 122 h 551"/>
                <a:gd name="T54" fmla="*/ 671 w 733"/>
                <a:gd name="T55" fmla="*/ 60 h 551"/>
                <a:gd name="T56" fmla="*/ 215 w 733"/>
                <a:gd name="T57" fmla="*/ 45 h 551"/>
                <a:gd name="T58" fmla="*/ 110 w 733"/>
                <a:gd name="T59" fmla="*/ 0 h 551"/>
                <a:gd name="T60" fmla="*/ 64 w 733"/>
                <a:gd name="T61" fmla="*/ 60 h 551"/>
                <a:gd name="T62" fmla="*/ 0 w 733"/>
                <a:gd name="T63" fmla="*/ 122 h 551"/>
                <a:gd name="T64" fmla="*/ 62 w 733"/>
                <a:gd name="T65" fmla="*/ 551 h 551"/>
                <a:gd name="T66" fmla="*/ 733 w 733"/>
                <a:gd name="T67" fmla="*/ 489 h 551"/>
                <a:gd name="T68" fmla="*/ 671 w 733"/>
                <a:gd name="T69" fmla="*/ 6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3" h="551">
                  <a:moveTo>
                    <a:pt x="671" y="518"/>
                  </a:moveTo>
                  <a:lnTo>
                    <a:pt x="62" y="518"/>
                  </a:lnTo>
                  <a:cubicBezTo>
                    <a:pt x="46" y="518"/>
                    <a:pt x="33" y="505"/>
                    <a:pt x="33" y="489"/>
                  </a:cubicBezTo>
                  <a:lnTo>
                    <a:pt x="33" y="410"/>
                  </a:lnTo>
                  <a:lnTo>
                    <a:pt x="233" y="410"/>
                  </a:lnTo>
                  <a:cubicBezTo>
                    <a:pt x="264" y="449"/>
                    <a:pt x="312" y="475"/>
                    <a:pt x="366" y="475"/>
                  </a:cubicBezTo>
                  <a:cubicBezTo>
                    <a:pt x="421" y="475"/>
                    <a:pt x="469" y="449"/>
                    <a:pt x="500" y="410"/>
                  </a:cubicBezTo>
                  <a:lnTo>
                    <a:pt x="700" y="410"/>
                  </a:lnTo>
                  <a:lnTo>
                    <a:pt x="700" y="489"/>
                  </a:lnTo>
                  <a:cubicBezTo>
                    <a:pt x="700" y="505"/>
                    <a:pt x="687" y="518"/>
                    <a:pt x="671" y="518"/>
                  </a:cubicBezTo>
                  <a:close/>
                  <a:moveTo>
                    <a:pt x="366" y="409"/>
                  </a:moveTo>
                  <a:cubicBezTo>
                    <a:pt x="310" y="409"/>
                    <a:pt x="264" y="362"/>
                    <a:pt x="264" y="306"/>
                  </a:cubicBezTo>
                  <a:cubicBezTo>
                    <a:pt x="264" y="249"/>
                    <a:pt x="310" y="203"/>
                    <a:pt x="366" y="203"/>
                  </a:cubicBezTo>
                  <a:cubicBezTo>
                    <a:pt x="423" y="203"/>
                    <a:pt x="469" y="249"/>
                    <a:pt x="469" y="306"/>
                  </a:cubicBezTo>
                  <a:cubicBezTo>
                    <a:pt x="469" y="362"/>
                    <a:pt x="423" y="409"/>
                    <a:pt x="366" y="409"/>
                  </a:cubicBezTo>
                  <a:close/>
                  <a:moveTo>
                    <a:pt x="366" y="190"/>
                  </a:moveTo>
                  <a:cubicBezTo>
                    <a:pt x="303" y="190"/>
                    <a:pt x="251" y="242"/>
                    <a:pt x="251" y="306"/>
                  </a:cubicBezTo>
                  <a:cubicBezTo>
                    <a:pt x="251" y="369"/>
                    <a:pt x="303" y="421"/>
                    <a:pt x="366" y="421"/>
                  </a:cubicBezTo>
                  <a:cubicBezTo>
                    <a:pt x="430" y="421"/>
                    <a:pt x="482" y="369"/>
                    <a:pt x="482" y="306"/>
                  </a:cubicBezTo>
                  <a:cubicBezTo>
                    <a:pt x="482" y="242"/>
                    <a:pt x="430" y="190"/>
                    <a:pt x="366" y="190"/>
                  </a:cubicBezTo>
                  <a:close/>
                  <a:moveTo>
                    <a:pt x="650" y="161"/>
                  </a:moveTo>
                  <a:cubicBezTo>
                    <a:pt x="664" y="161"/>
                    <a:pt x="675" y="150"/>
                    <a:pt x="675" y="137"/>
                  </a:cubicBezTo>
                  <a:cubicBezTo>
                    <a:pt x="675" y="123"/>
                    <a:pt x="664" y="112"/>
                    <a:pt x="650" y="112"/>
                  </a:cubicBezTo>
                  <a:cubicBezTo>
                    <a:pt x="637" y="112"/>
                    <a:pt x="626" y="123"/>
                    <a:pt x="626" y="137"/>
                  </a:cubicBezTo>
                  <a:cubicBezTo>
                    <a:pt x="626" y="150"/>
                    <a:pt x="637" y="161"/>
                    <a:pt x="650" y="161"/>
                  </a:cubicBezTo>
                  <a:close/>
                  <a:moveTo>
                    <a:pt x="650" y="445"/>
                  </a:moveTo>
                  <a:cubicBezTo>
                    <a:pt x="637" y="445"/>
                    <a:pt x="626" y="456"/>
                    <a:pt x="626" y="469"/>
                  </a:cubicBezTo>
                  <a:cubicBezTo>
                    <a:pt x="626" y="483"/>
                    <a:pt x="637" y="494"/>
                    <a:pt x="650" y="494"/>
                  </a:cubicBezTo>
                  <a:cubicBezTo>
                    <a:pt x="664" y="494"/>
                    <a:pt x="675" y="483"/>
                    <a:pt x="675" y="469"/>
                  </a:cubicBezTo>
                  <a:cubicBezTo>
                    <a:pt x="675" y="456"/>
                    <a:pt x="664" y="445"/>
                    <a:pt x="650" y="445"/>
                  </a:cubicBezTo>
                  <a:close/>
                  <a:moveTo>
                    <a:pt x="83" y="445"/>
                  </a:moveTo>
                  <a:cubicBezTo>
                    <a:pt x="70" y="445"/>
                    <a:pt x="59" y="456"/>
                    <a:pt x="59" y="469"/>
                  </a:cubicBezTo>
                  <a:cubicBezTo>
                    <a:pt x="59" y="483"/>
                    <a:pt x="70" y="494"/>
                    <a:pt x="83" y="494"/>
                  </a:cubicBezTo>
                  <a:cubicBezTo>
                    <a:pt x="97" y="494"/>
                    <a:pt x="108" y="483"/>
                    <a:pt x="108" y="469"/>
                  </a:cubicBezTo>
                  <a:cubicBezTo>
                    <a:pt x="108" y="456"/>
                    <a:pt x="97" y="445"/>
                    <a:pt x="83" y="445"/>
                  </a:cubicBezTo>
                  <a:close/>
                  <a:moveTo>
                    <a:pt x="83" y="161"/>
                  </a:moveTo>
                  <a:cubicBezTo>
                    <a:pt x="97" y="161"/>
                    <a:pt x="108" y="150"/>
                    <a:pt x="108" y="137"/>
                  </a:cubicBezTo>
                  <a:cubicBezTo>
                    <a:pt x="108" y="123"/>
                    <a:pt x="97" y="112"/>
                    <a:pt x="83" y="112"/>
                  </a:cubicBezTo>
                  <a:cubicBezTo>
                    <a:pt x="70" y="112"/>
                    <a:pt x="59" y="123"/>
                    <a:pt x="59" y="137"/>
                  </a:cubicBezTo>
                  <a:cubicBezTo>
                    <a:pt x="59" y="150"/>
                    <a:pt x="70" y="161"/>
                    <a:pt x="83" y="161"/>
                  </a:cubicBezTo>
                  <a:close/>
                  <a:moveTo>
                    <a:pt x="503" y="306"/>
                  </a:moveTo>
                  <a:cubicBezTo>
                    <a:pt x="503" y="381"/>
                    <a:pt x="442" y="442"/>
                    <a:pt x="366" y="442"/>
                  </a:cubicBezTo>
                  <a:cubicBezTo>
                    <a:pt x="291" y="442"/>
                    <a:pt x="230" y="381"/>
                    <a:pt x="230" y="306"/>
                  </a:cubicBezTo>
                  <a:cubicBezTo>
                    <a:pt x="230" y="231"/>
                    <a:pt x="291" y="170"/>
                    <a:pt x="366" y="170"/>
                  </a:cubicBezTo>
                  <a:cubicBezTo>
                    <a:pt x="442" y="170"/>
                    <a:pt x="503" y="231"/>
                    <a:pt x="503" y="306"/>
                  </a:cubicBezTo>
                  <a:close/>
                  <a:moveTo>
                    <a:pt x="62" y="93"/>
                  </a:moveTo>
                  <a:lnTo>
                    <a:pt x="671" y="93"/>
                  </a:lnTo>
                  <a:cubicBezTo>
                    <a:pt x="687" y="93"/>
                    <a:pt x="700" y="106"/>
                    <a:pt x="700" y="122"/>
                  </a:cubicBezTo>
                  <a:lnTo>
                    <a:pt x="700" y="202"/>
                  </a:lnTo>
                  <a:lnTo>
                    <a:pt x="500" y="202"/>
                  </a:lnTo>
                  <a:cubicBezTo>
                    <a:pt x="469" y="162"/>
                    <a:pt x="421" y="137"/>
                    <a:pt x="366" y="137"/>
                  </a:cubicBezTo>
                  <a:cubicBezTo>
                    <a:pt x="312" y="137"/>
                    <a:pt x="264" y="162"/>
                    <a:pt x="233" y="202"/>
                  </a:cubicBezTo>
                  <a:lnTo>
                    <a:pt x="33" y="202"/>
                  </a:lnTo>
                  <a:lnTo>
                    <a:pt x="33" y="122"/>
                  </a:lnTo>
                  <a:cubicBezTo>
                    <a:pt x="33" y="106"/>
                    <a:pt x="46" y="93"/>
                    <a:pt x="62" y="93"/>
                  </a:cubicBezTo>
                  <a:close/>
                  <a:moveTo>
                    <a:pt x="671" y="60"/>
                  </a:moveTo>
                  <a:lnTo>
                    <a:pt x="215" y="60"/>
                  </a:lnTo>
                  <a:lnTo>
                    <a:pt x="215" y="45"/>
                  </a:lnTo>
                  <a:cubicBezTo>
                    <a:pt x="215" y="20"/>
                    <a:pt x="195" y="0"/>
                    <a:pt x="170" y="0"/>
                  </a:cubicBezTo>
                  <a:lnTo>
                    <a:pt x="110" y="0"/>
                  </a:lnTo>
                  <a:cubicBezTo>
                    <a:pt x="85" y="0"/>
                    <a:pt x="64" y="20"/>
                    <a:pt x="64" y="45"/>
                  </a:cubicBezTo>
                  <a:lnTo>
                    <a:pt x="64" y="60"/>
                  </a:lnTo>
                  <a:lnTo>
                    <a:pt x="62" y="60"/>
                  </a:lnTo>
                  <a:cubicBezTo>
                    <a:pt x="28" y="60"/>
                    <a:pt x="0" y="88"/>
                    <a:pt x="0" y="122"/>
                  </a:cubicBezTo>
                  <a:lnTo>
                    <a:pt x="0" y="489"/>
                  </a:lnTo>
                  <a:cubicBezTo>
                    <a:pt x="0" y="523"/>
                    <a:pt x="28" y="551"/>
                    <a:pt x="62" y="551"/>
                  </a:cubicBezTo>
                  <a:lnTo>
                    <a:pt x="671" y="551"/>
                  </a:lnTo>
                  <a:cubicBezTo>
                    <a:pt x="705" y="551"/>
                    <a:pt x="733" y="523"/>
                    <a:pt x="733" y="489"/>
                  </a:cubicBezTo>
                  <a:lnTo>
                    <a:pt x="733" y="122"/>
                  </a:lnTo>
                  <a:cubicBezTo>
                    <a:pt x="733" y="88"/>
                    <a:pt x="705" y="60"/>
                    <a:pt x="671" y="60"/>
                  </a:cubicBezTo>
                  <a:close/>
                </a:path>
              </a:pathLst>
            </a:custGeom>
            <a:solidFill>
              <a:schemeClr val="bg1"/>
            </a:solidFill>
            <a:ln>
              <a:noFill/>
            </a:ln>
          </p:spPr>
          <p:txBody>
            <a:bodyPr vert="horz" wrap="square" lIns="91299" tIns="45649" rIns="91299" bIns="45649"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37" name="Freeform 139"/>
            <p:cNvSpPr>
              <a:spLocks noEditPoints="1"/>
            </p:cNvSpPr>
            <p:nvPr/>
          </p:nvSpPr>
          <p:spPr bwMode="auto">
            <a:xfrm>
              <a:off x="16201073" y="4329230"/>
              <a:ext cx="299267" cy="168081"/>
            </a:xfrm>
            <a:custGeom>
              <a:avLst/>
              <a:gdLst>
                <a:gd name="T0" fmla="*/ 225 w 767"/>
                <a:gd name="T1" fmla="*/ 366 h 429"/>
                <a:gd name="T2" fmla="*/ 225 w 767"/>
                <a:gd name="T3" fmla="*/ 63 h 429"/>
                <a:gd name="T4" fmla="*/ 66 w 767"/>
                <a:gd name="T5" fmla="*/ 63 h 429"/>
                <a:gd name="T6" fmla="*/ 66 w 767"/>
                <a:gd name="T7" fmla="*/ 366 h 429"/>
                <a:gd name="T8" fmla="*/ 225 w 767"/>
                <a:gd name="T9" fmla="*/ 366 h 429"/>
                <a:gd name="T10" fmla="*/ 427 w 767"/>
                <a:gd name="T11" fmla="*/ 366 h 429"/>
                <a:gd name="T12" fmla="*/ 427 w 767"/>
                <a:gd name="T13" fmla="*/ 63 h 429"/>
                <a:gd name="T14" fmla="*/ 268 w 767"/>
                <a:gd name="T15" fmla="*/ 63 h 429"/>
                <a:gd name="T16" fmla="*/ 268 w 767"/>
                <a:gd name="T17" fmla="*/ 366 h 429"/>
                <a:gd name="T18" fmla="*/ 427 w 767"/>
                <a:gd name="T19" fmla="*/ 366 h 429"/>
                <a:gd name="T20" fmla="*/ 629 w 767"/>
                <a:gd name="T21" fmla="*/ 366 h 429"/>
                <a:gd name="T22" fmla="*/ 629 w 767"/>
                <a:gd name="T23" fmla="*/ 63 h 429"/>
                <a:gd name="T24" fmla="*/ 470 w 767"/>
                <a:gd name="T25" fmla="*/ 63 h 429"/>
                <a:gd name="T26" fmla="*/ 470 w 767"/>
                <a:gd name="T27" fmla="*/ 366 h 429"/>
                <a:gd name="T28" fmla="*/ 629 w 767"/>
                <a:gd name="T29" fmla="*/ 366 h 429"/>
                <a:gd name="T30" fmla="*/ 694 w 767"/>
                <a:gd name="T31" fmla="*/ 0 h 429"/>
                <a:gd name="T32" fmla="*/ 694 w 767"/>
                <a:gd name="T33" fmla="*/ 5 h 429"/>
                <a:gd name="T34" fmla="*/ 694 w 767"/>
                <a:gd name="T35" fmla="*/ 106 h 429"/>
                <a:gd name="T36" fmla="*/ 763 w 767"/>
                <a:gd name="T37" fmla="*/ 106 h 429"/>
                <a:gd name="T38" fmla="*/ 767 w 767"/>
                <a:gd name="T39" fmla="*/ 106 h 429"/>
                <a:gd name="T40" fmla="*/ 767 w 767"/>
                <a:gd name="T41" fmla="*/ 110 h 429"/>
                <a:gd name="T42" fmla="*/ 767 w 767"/>
                <a:gd name="T43" fmla="*/ 319 h 429"/>
                <a:gd name="T44" fmla="*/ 767 w 767"/>
                <a:gd name="T45" fmla="*/ 324 h 429"/>
                <a:gd name="T46" fmla="*/ 763 w 767"/>
                <a:gd name="T47" fmla="*/ 324 h 429"/>
                <a:gd name="T48" fmla="*/ 694 w 767"/>
                <a:gd name="T49" fmla="*/ 324 h 429"/>
                <a:gd name="T50" fmla="*/ 694 w 767"/>
                <a:gd name="T51" fmla="*/ 425 h 429"/>
                <a:gd name="T52" fmla="*/ 694 w 767"/>
                <a:gd name="T53" fmla="*/ 429 h 429"/>
                <a:gd name="T54" fmla="*/ 690 w 767"/>
                <a:gd name="T55" fmla="*/ 429 h 429"/>
                <a:gd name="T56" fmla="*/ 4 w 767"/>
                <a:gd name="T57" fmla="*/ 429 h 429"/>
                <a:gd name="T58" fmla="*/ 0 w 767"/>
                <a:gd name="T59" fmla="*/ 429 h 429"/>
                <a:gd name="T60" fmla="*/ 0 w 767"/>
                <a:gd name="T61" fmla="*/ 425 h 429"/>
                <a:gd name="T62" fmla="*/ 0 w 767"/>
                <a:gd name="T63" fmla="*/ 5 h 429"/>
                <a:gd name="T64" fmla="*/ 0 w 767"/>
                <a:gd name="T65" fmla="*/ 0 h 429"/>
                <a:gd name="T66" fmla="*/ 4 w 767"/>
                <a:gd name="T67" fmla="*/ 0 h 429"/>
                <a:gd name="T68" fmla="*/ 690 w 767"/>
                <a:gd name="T69" fmla="*/ 0 h 429"/>
                <a:gd name="T70" fmla="*/ 694 w 767"/>
                <a:gd name="T71"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7" h="429">
                  <a:moveTo>
                    <a:pt x="225" y="366"/>
                  </a:moveTo>
                  <a:lnTo>
                    <a:pt x="225" y="63"/>
                  </a:lnTo>
                  <a:lnTo>
                    <a:pt x="66" y="63"/>
                  </a:lnTo>
                  <a:lnTo>
                    <a:pt x="66" y="366"/>
                  </a:lnTo>
                  <a:lnTo>
                    <a:pt x="225" y="366"/>
                  </a:lnTo>
                  <a:close/>
                  <a:moveTo>
                    <a:pt x="427" y="366"/>
                  </a:moveTo>
                  <a:lnTo>
                    <a:pt x="427" y="63"/>
                  </a:lnTo>
                  <a:lnTo>
                    <a:pt x="268" y="63"/>
                  </a:lnTo>
                  <a:lnTo>
                    <a:pt x="268" y="366"/>
                  </a:lnTo>
                  <a:lnTo>
                    <a:pt x="427" y="366"/>
                  </a:lnTo>
                  <a:close/>
                  <a:moveTo>
                    <a:pt x="629" y="366"/>
                  </a:moveTo>
                  <a:lnTo>
                    <a:pt x="629" y="63"/>
                  </a:lnTo>
                  <a:lnTo>
                    <a:pt x="470" y="63"/>
                  </a:lnTo>
                  <a:lnTo>
                    <a:pt x="470" y="366"/>
                  </a:lnTo>
                  <a:lnTo>
                    <a:pt x="629" y="366"/>
                  </a:lnTo>
                  <a:close/>
                  <a:moveTo>
                    <a:pt x="694" y="0"/>
                  </a:moveTo>
                  <a:lnTo>
                    <a:pt x="694" y="5"/>
                  </a:lnTo>
                  <a:lnTo>
                    <a:pt x="694" y="106"/>
                  </a:lnTo>
                  <a:lnTo>
                    <a:pt x="763" y="106"/>
                  </a:lnTo>
                  <a:lnTo>
                    <a:pt x="767" y="106"/>
                  </a:lnTo>
                  <a:lnTo>
                    <a:pt x="767" y="110"/>
                  </a:lnTo>
                  <a:lnTo>
                    <a:pt x="767" y="319"/>
                  </a:lnTo>
                  <a:lnTo>
                    <a:pt x="767" y="324"/>
                  </a:lnTo>
                  <a:lnTo>
                    <a:pt x="763" y="324"/>
                  </a:lnTo>
                  <a:lnTo>
                    <a:pt x="694" y="324"/>
                  </a:lnTo>
                  <a:lnTo>
                    <a:pt x="694" y="425"/>
                  </a:lnTo>
                  <a:lnTo>
                    <a:pt x="694" y="429"/>
                  </a:lnTo>
                  <a:lnTo>
                    <a:pt x="690" y="429"/>
                  </a:lnTo>
                  <a:lnTo>
                    <a:pt x="4" y="429"/>
                  </a:lnTo>
                  <a:lnTo>
                    <a:pt x="0" y="429"/>
                  </a:lnTo>
                  <a:lnTo>
                    <a:pt x="0" y="425"/>
                  </a:lnTo>
                  <a:lnTo>
                    <a:pt x="0" y="5"/>
                  </a:lnTo>
                  <a:lnTo>
                    <a:pt x="0" y="0"/>
                  </a:lnTo>
                  <a:lnTo>
                    <a:pt x="4" y="0"/>
                  </a:lnTo>
                  <a:lnTo>
                    <a:pt x="690" y="0"/>
                  </a:lnTo>
                  <a:lnTo>
                    <a:pt x="694" y="0"/>
                  </a:lnTo>
                  <a:close/>
                </a:path>
              </a:pathLst>
            </a:custGeom>
            <a:solidFill>
              <a:schemeClr val="bg1"/>
            </a:solidFill>
            <a:ln>
              <a:noFill/>
            </a:ln>
          </p:spPr>
          <p:txBody>
            <a:bodyPr vert="horz" wrap="square" lIns="91299" tIns="45649" rIns="91299" bIns="45649"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38" name="Freeform 10"/>
            <p:cNvSpPr/>
            <p:nvPr/>
          </p:nvSpPr>
          <p:spPr bwMode="auto">
            <a:xfrm>
              <a:off x="4149016" y="4870671"/>
              <a:ext cx="7114529" cy="2580032"/>
            </a:xfrm>
            <a:custGeom>
              <a:avLst/>
              <a:gdLst>
                <a:gd name="T0" fmla="*/ 1652 w 2100"/>
                <a:gd name="T1" fmla="*/ 1 h 761"/>
                <a:gd name="T2" fmla="*/ 1849 w 2100"/>
                <a:gd name="T3" fmla="*/ 198 h 761"/>
                <a:gd name="T4" fmla="*/ 1652 w 2100"/>
                <a:gd name="T5" fmla="*/ 395 h 761"/>
                <a:gd name="T6" fmla="*/ 265 w 2100"/>
                <a:gd name="T7" fmla="*/ 395 h 761"/>
                <a:gd name="T8" fmla="*/ 265 w 2100"/>
                <a:gd name="T9" fmla="*/ 280 h 761"/>
                <a:gd name="T10" fmla="*/ 0 w 2100"/>
                <a:gd name="T11" fmla="*/ 520 h 761"/>
                <a:gd name="T12" fmla="*/ 265 w 2100"/>
                <a:gd name="T13" fmla="*/ 761 h 761"/>
                <a:gd name="T14" fmla="*/ 265 w 2100"/>
                <a:gd name="T15" fmla="*/ 645 h 761"/>
                <a:gd name="T16" fmla="*/ 1652 w 2100"/>
                <a:gd name="T17" fmla="*/ 645 h 761"/>
                <a:gd name="T18" fmla="*/ 2100 w 2100"/>
                <a:gd name="T19" fmla="*/ 198 h 761"/>
                <a:gd name="T20" fmla="*/ 2054 w 2100"/>
                <a:gd name="T21" fmla="*/ 0 h 761"/>
                <a:gd name="T22" fmla="*/ 1652 w 2100"/>
                <a:gd name="T23" fmla="*/ 0 h 761"/>
                <a:gd name="T24" fmla="*/ 1652 w 2100"/>
                <a:gd name="T25" fmla="*/ 1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0" h="761">
                  <a:moveTo>
                    <a:pt x="1652" y="1"/>
                  </a:moveTo>
                  <a:cubicBezTo>
                    <a:pt x="1761" y="1"/>
                    <a:pt x="1849" y="89"/>
                    <a:pt x="1849" y="198"/>
                  </a:cubicBezTo>
                  <a:cubicBezTo>
                    <a:pt x="1849" y="307"/>
                    <a:pt x="1761" y="395"/>
                    <a:pt x="1652" y="395"/>
                  </a:cubicBezTo>
                  <a:cubicBezTo>
                    <a:pt x="265" y="395"/>
                    <a:pt x="265" y="395"/>
                    <a:pt x="265" y="395"/>
                  </a:cubicBezTo>
                  <a:cubicBezTo>
                    <a:pt x="265" y="280"/>
                    <a:pt x="265" y="280"/>
                    <a:pt x="265" y="280"/>
                  </a:cubicBezTo>
                  <a:cubicBezTo>
                    <a:pt x="265" y="280"/>
                    <a:pt x="217" y="481"/>
                    <a:pt x="0" y="520"/>
                  </a:cubicBezTo>
                  <a:cubicBezTo>
                    <a:pt x="217" y="560"/>
                    <a:pt x="265" y="761"/>
                    <a:pt x="265" y="761"/>
                  </a:cubicBezTo>
                  <a:cubicBezTo>
                    <a:pt x="265" y="645"/>
                    <a:pt x="265" y="645"/>
                    <a:pt x="265" y="645"/>
                  </a:cubicBezTo>
                  <a:cubicBezTo>
                    <a:pt x="1652" y="645"/>
                    <a:pt x="1652" y="645"/>
                    <a:pt x="1652" y="645"/>
                  </a:cubicBezTo>
                  <a:cubicBezTo>
                    <a:pt x="1899" y="645"/>
                    <a:pt x="2100" y="445"/>
                    <a:pt x="2100" y="198"/>
                  </a:cubicBezTo>
                  <a:cubicBezTo>
                    <a:pt x="2100" y="127"/>
                    <a:pt x="2083" y="60"/>
                    <a:pt x="2054" y="0"/>
                  </a:cubicBezTo>
                  <a:cubicBezTo>
                    <a:pt x="1652" y="0"/>
                    <a:pt x="1652" y="0"/>
                    <a:pt x="1652" y="0"/>
                  </a:cubicBezTo>
                  <a:cubicBezTo>
                    <a:pt x="1652" y="1"/>
                    <a:pt x="1652" y="1"/>
                    <a:pt x="1652" y="1"/>
                  </a:cubicBezTo>
                </a:path>
              </a:pathLst>
            </a:custGeom>
            <a:gradFill>
              <a:gsLst>
                <a:gs pos="0">
                  <a:schemeClr val="accent2"/>
                </a:gs>
                <a:gs pos="100000">
                  <a:schemeClr val="accent2">
                    <a:lumMod val="75000"/>
                  </a:schemeClr>
                </a:gs>
              </a:gsLst>
              <a:lin ang="5400000" scaled="1"/>
            </a:gradFill>
            <a:ln w="9525">
              <a:noFill/>
              <a:round/>
            </a:ln>
            <a:effectLst>
              <a:outerShdw blurRad="50800" dist="38100" dir="2700000" algn="tl" rotWithShape="0">
                <a:prstClr val="black">
                  <a:alpha val="40000"/>
                </a:prstClr>
              </a:outerShdw>
            </a:effectLst>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39" name="Freeform 6"/>
            <p:cNvSpPr/>
            <p:nvPr/>
          </p:nvSpPr>
          <p:spPr bwMode="auto">
            <a:xfrm>
              <a:off x="8223639" y="3629689"/>
              <a:ext cx="7111149" cy="2580032"/>
            </a:xfrm>
            <a:custGeom>
              <a:avLst/>
              <a:gdLst>
                <a:gd name="T0" fmla="*/ 1835 w 2099"/>
                <a:gd name="T1" fmla="*/ 0 h 761"/>
                <a:gd name="T2" fmla="*/ 1835 w 2099"/>
                <a:gd name="T3" fmla="*/ 116 h 761"/>
                <a:gd name="T4" fmla="*/ 448 w 2099"/>
                <a:gd name="T5" fmla="*/ 116 h 761"/>
                <a:gd name="T6" fmla="*/ 0 w 2099"/>
                <a:gd name="T7" fmla="*/ 563 h 761"/>
                <a:gd name="T8" fmla="*/ 46 w 2099"/>
                <a:gd name="T9" fmla="*/ 761 h 761"/>
                <a:gd name="T10" fmla="*/ 448 w 2099"/>
                <a:gd name="T11" fmla="*/ 761 h 761"/>
                <a:gd name="T12" fmla="*/ 448 w 2099"/>
                <a:gd name="T13" fmla="*/ 760 h 761"/>
                <a:gd name="T14" fmla="*/ 251 w 2099"/>
                <a:gd name="T15" fmla="*/ 563 h 761"/>
                <a:gd name="T16" fmla="*/ 448 w 2099"/>
                <a:gd name="T17" fmla="*/ 366 h 761"/>
                <a:gd name="T18" fmla="*/ 1835 w 2099"/>
                <a:gd name="T19" fmla="*/ 366 h 761"/>
                <a:gd name="T20" fmla="*/ 1835 w 2099"/>
                <a:gd name="T21" fmla="*/ 481 h 761"/>
                <a:gd name="T22" fmla="*/ 2099 w 2099"/>
                <a:gd name="T23" fmla="*/ 241 h 761"/>
                <a:gd name="T24" fmla="*/ 1835 w 2099"/>
                <a:gd name="T25"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9" h="761">
                  <a:moveTo>
                    <a:pt x="1835" y="0"/>
                  </a:moveTo>
                  <a:cubicBezTo>
                    <a:pt x="1835" y="116"/>
                    <a:pt x="1835" y="116"/>
                    <a:pt x="1835" y="116"/>
                  </a:cubicBezTo>
                  <a:cubicBezTo>
                    <a:pt x="448" y="116"/>
                    <a:pt x="448" y="116"/>
                    <a:pt x="448" y="116"/>
                  </a:cubicBezTo>
                  <a:cubicBezTo>
                    <a:pt x="200" y="116"/>
                    <a:pt x="0" y="316"/>
                    <a:pt x="0" y="563"/>
                  </a:cubicBezTo>
                  <a:cubicBezTo>
                    <a:pt x="0" y="634"/>
                    <a:pt x="17" y="701"/>
                    <a:pt x="46" y="761"/>
                  </a:cubicBezTo>
                  <a:cubicBezTo>
                    <a:pt x="448" y="761"/>
                    <a:pt x="448" y="761"/>
                    <a:pt x="448" y="761"/>
                  </a:cubicBezTo>
                  <a:cubicBezTo>
                    <a:pt x="448" y="760"/>
                    <a:pt x="448" y="760"/>
                    <a:pt x="448" y="760"/>
                  </a:cubicBezTo>
                  <a:cubicBezTo>
                    <a:pt x="339" y="760"/>
                    <a:pt x="251" y="672"/>
                    <a:pt x="251" y="563"/>
                  </a:cubicBezTo>
                  <a:cubicBezTo>
                    <a:pt x="251" y="454"/>
                    <a:pt x="339" y="366"/>
                    <a:pt x="448" y="366"/>
                  </a:cubicBezTo>
                  <a:cubicBezTo>
                    <a:pt x="1835" y="366"/>
                    <a:pt x="1835" y="366"/>
                    <a:pt x="1835" y="366"/>
                  </a:cubicBezTo>
                  <a:cubicBezTo>
                    <a:pt x="1835" y="481"/>
                    <a:pt x="1835" y="481"/>
                    <a:pt x="1835" y="481"/>
                  </a:cubicBezTo>
                  <a:cubicBezTo>
                    <a:pt x="1835" y="481"/>
                    <a:pt x="1882" y="280"/>
                    <a:pt x="2099" y="241"/>
                  </a:cubicBezTo>
                  <a:cubicBezTo>
                    <a:pt x="1882" y="201"/>
                    <a:pt x="1835" y="0"/>
                    <a:pt x="1835" y="0"/>
                  </a:cubicBezTo>
                </a:path>
              </a:pathLst>
            </a:custGeom>
            <a:gradFill>
              <a:gsLst>
                <a:gs pos="0">
                  <a:schemeClr val="accent2"/>
                </a:gs>
                <a:gs pos="100000">
                  <a:schemeClr val="accent2">
                    <a:lumMod val="75000"/>
                  </a:schemeClr>
                </a:gs>
              </a:gsLst>
              <a:lin ang="5400000" scaled="1"/>
            </a:gradFill>
            <a:ln w="9525">
              <a:noFill/>
              <a:round/>
            </a:ln>
            <a:effectLst>
              <a:outerShdw blurRad="50800" dist="38100" dir="2700000" algn="tl" rotWithShape="0">
                <a:prstClr val="black">
                  <a:alpha val="40000"/>
                </a:prstClr>
              </a:outerShdw>
            </a:effectLst>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sp>
          <p:nvSpPr>
            <p:cNvPr id="40" name="Freeform 7"/>
            <p:cNvSpPr/>
            <p:nvPr/>
          </p:nvSpPr>
          <p:spPr bwMode="auto">
            <a:xfrm>
              <a:off x="7361375" y="2777569"/>
              <a:ext cx="6590408" cy="3432153"/>
            </a:xfrm>
            <a:custGeom>
              <a:avLst/>
              <a:gdLst>
                <a:gd name="T0" fmla="*/ 1682 w 1946"/>
                <a:gd name="T1" fmla="*/ 0 h 1013"/>
                <a:gd name="T2" fmla="*/ 1682 w 1946"/>
                <a:gd name="T3" fmla="*/ 112 h 1013"/>
                <a:gd name="T4" fmla="*/ 703 w 1946"/>
                <a:gd name="T5" fmla="*/ 112 h 1013"/>
                <a:gd name="T6" fmla="*/ 0 w 1946"/>
                <a:gd name="T7" fmla="*/ 815 h 1013"/>
                <a:gd name="T8" fmla="*/ 28 w 1946"/>
                <a:gd name="T9" fmla="*/ 1013 h 1013"/>
                <a:gd name="T10" fmla="*/ 301 w 1946"/>
                <a:gd name="T11" fmla="*/ 1013 h 1013"/>
                <a:gd name="T12" fmla="*/ 255 w 1946"/>
                <a:gd name="T13" fmla="*/ 815 h 1013"/>
                <a:gd name="T14" fmla="*/ 703 w 1946"/>
                <a:gd name="T15" fmla="*/ 368 h 1013"/>
                <a:gd name="T16" fmla="*/ 1682 w 1946"/>
                <a:gd name="T17" fmla="*/ 368 h 1013"/>
                <a:gd name="T18" fmla="*/ 1682 w 1946"/>
                <a:gd name="T19" fmla="*/ 481 h 1013"/>
                <a:gd name="T20" fmla="*/ 1946 w 1946"/>
                <a:gd name="T21" fmla="*/ 241 h 1013"/>
                <a:gd name="T22" fmla="*/ 1682 w 1946"/>
                <a:gd name="T23"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6" h="1013">
                  <a:moveTo>
                    <a:pt x="1682" y="0"/>
                  </a:moveTo>
                  <a:cubicBezTo>
                    <a:pt x="1682" y="112"/>
                    <a:pt x="1682" y="112"/>
                    <a:pt x="1682" y="112"/>
                  </a:cubicBezTo>
                  <a:cubicBezTo>
                    <a:pt x="703" y="112"/>
                    <a:pt x="703" y="112"/>
                    <a:pt x="703" y="112"/>
                  </a:cubicBezTo>
                  <a:cubicBezTo>
                    <a:pt x="314" y="112"/>
                    <a:pt x="0" y="427"/>
                    <a:pt x="0" y="815"/>
                  </a:cubicBezTo>
                  <a:cubicBezTo>
                    <a:pt x="0" y="884"/>
                    <a:pt x="9" y="950"/>
                    <a:pt x="28" y="1013"/>
                  </a:cubicBezTo>
                  <a:cubicBezTo>
                    <a:pt x="301" y="1013"/>
                    <a:pt x="301" y="1013"/>
                    <a:pt x="301" y="1013"/>
                  </a:cubicBezTo>
                  <a:cubicBezTo>
                    <a:pt x="272" y="953"/>
                    <a:pt x="255" y="886"/>
                    <a:pt x="255" y="815"/>
                  </a:cubicBezTo>
                  <a:cubicBezTo>
                    <a:pt x="255" y="568"/>
                    <a:pt x="455" y="368"/>
                    <a:pt x="703" y="368"/>
                  </a:cubicBezTo>
                  <a:cubicBezTo>
                    <a:pt x="1682" y="368"/>
                    <a:pt x="1682" y="368"/>
                    <a:pt x="1682" y="368"/>
                  </a:cubicBezTo>
                  <a:cubicBezTo>
                    <a:pt x="1682" y="481"/>
                    <a:pt x="1682" y="481"/>
                    <a:pt x="1682" y="481"/>
                  </a:cubicBezTo>
                  <a:cubicBezTo>
                    <a:pt x="1682" y="481"/>
                    <a:pt x="1729" y="280"/>
                    <a:pt x="1946" y="241"/>
                  </a:cubicBezTo>
                  <a:cubicBezTo>
                    <a:pt x="1729" y="201"/>
                    <a:pt x="1682" y="0"/>
                    <a:pt x="1682" y="0"/>
                  </a:cubicBezTo>
                </a:path>
              </a:pathLst>
            </a:custGeom>
            <a:gradFill>
              <a:gsLst>
                <a:gs pos="0">
                  <a:schemeClr val="accent1"/>
                </a:gs>
                <a:gs pos="100000">
                  <a:schemeClr val="accent1">
                    <a:lumMod val="75000"/>
                  </a:schemeClr>
                </a:gs>
              </a:gsLst>
              <a:lin ang="5400000" scaled="1"/>
            </a:gradFill>
            <a:ln w="9525">
              <a:noFill/>
              <a:round/>
            </a:ln>
            <a:effectLst>
              <a:outerShdw blurRad="50800" dist="38100" dir="2700000" algn="tl" rotWithShape="0">
                <a:prstClr val="black">
                  <a:alpha val="40000"/>
                </a:prstClr>
              </a:outerShdw>
            </a:effectLst>
          </p:spPr>
          <p:txBody>
            <a:bodyPr vert="horz" wrap="square" lIns="121731" tIns="60866" rIns="121731" bIns="60866" numCol="1" anchor="t" anchorCtr="0" compatLnSpc="1">
              <a:noAutofit/>
            </a:bodyPr>
            <a:lstStyle/>
            <a:p>
              <a:endParaRPr lang="en-US" sz="1600">
                <a:latin typeface="微软雅黑" panose="020B0503020204020204" pitchFamily="34" charset="-122"/>
                <a:ea typeface="微软雅黑" panose="020B0503020204020204" pitchFamily="34" charset="-122"/>
                <a:cs typeface="微软雅黑 Light" charset="0"/>
              </a:endParaRPr>
            </a:p>
          </p:txBody>
        </p:sp>
      </p:grpSp>
      <p:sp>
        <p:nvSpPr>
          <p:cNvPr id="53" name="深度视觉·原创设计 https://www.docer.com/works?userid=22383862"/>
          <p:cNvSpPr/>
          <p:nvPr/>
        </p:nvSpPr>
        <p:spPr>
          <a:xfrm>
            <a:off x="10625456" y="2528553"/>
            <a:ext cx="894080" cy="306705"/>
          </a:xfrm>
          <a:prstGeom prst="rect">
            <a:avLst/>
          </a:prstGeom>
        </p:spPr>
        <p:txBody>
          <a:bodyPr wrap="none">
            <a:no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Light" charset="0"/>
              </a:rPr>
              <a:t>应用意义</a:t>
            </a:r>
            <a:endParaRPr lang="en-US" sz="2000" dirty="0">
              <a:latin typeface="微软雅黑" panose="020B0503020204020204" pitchFamily="34" charset="-122"/>
              <a:ea typeface="微软雅黑" panose="020B0503020204020204" pitchFamily="34" charset="-122"/>
              <a:cs typeface="微软雅黑 Light" charset="0"/>
            </a:endParaRPr>
          </a:p>
        </p:txBody>
      </p:sp>
      <p:sp>
        <p:nvSpPr>
          <p:cNvPr id="54" name="深度视觉·原创设计 https://www.docer.com/works?userid=22383862"/>
          <p:cNvSpPr/>
          <p:nvPr/>
        </p:nvSpPr>
        <p:spPr>
          <a:xfrm>
            <a:off x="10655674" y="2603985"/>
            <a:ext cx="309880" cy="306705"/>
          </a:xfrm>
          <a:prstGeom prst="rect">
            <a:avLst/>
          </a:prstGeom>
        </p:spPr>
        <p:txBody>
          <a:bodyPr wrap="none">
            <a:noAutofit/>
          </a:bodyPr>
          <a:lstStyle/>
          <a:p>
            <a:endParaRPr lang="en-US" sz="1600" dirty="0">
              <a:latin typeface="微软雅黑" panose="020B0503020204020204" pitchFamily="34" charset="-122"/>
              <a:ea typeface="微软雅黑" panose="020B0503020204020204" pitchFamily="34" charset="-122"/>
              <a:cs typeface="微软雅黑 Light" charset="0"/>
            </a:endParaRPr>
          </a:p>
        </p:txBody>
      </p:sp>
      <p:sp>
        <p:nvSpPr>
          <p:cNvPr id="55" name="深度视觉·原创设计 https://www.docer.com/works?userid=22383862"/>
          <p:cNvSpPr/>
          <p:nvPr/>
        </p:nvSpPr>
        <p:spPr>
          <a:xfrm>
            <a:off x="823758" y="3864046"/>
            <a:ext cx="951865" cy="306705"/>
          </a:xfrm>
          <a:prstGeom prst="rect">
            <a:avLst/>
          </a:prstGeom>
        </p:spPr>
        <p:txBody>
          <a:bodyPr wrap="none">
            <a:noAutofit/>
          </a:bodyPr>
          <a:lstStyle/>
          <a:p>
            <a:pPr algn="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Light" charset="0"/>
              </a:rPr>
              <a:t>推广前景</a:t>
            </a:r>
            <a:r>
              <a:rPr lang="en-US"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Light" charset="0"/>
              </a:rPr>
              <a:t> </a:t>
            </a:r>
            <a:endParaRPr lang="en-US" sz="2000" dirty="0">
              <a:latin typeface="微软雅黑" panose="020B0503020204020204" pitchFamily="34" charset="-122"/>
              <a:ea typeface="微软雅黑" panose="020B0503020204020204" pitchFamily="34" charset="-122"/>
              <a:cs typeface="微软雅黑 Light" charset="0"/>
            </a:endParaRPr>
          </a:p>
        </p:txBody>
      </p:sp>
      <p:sp>
        <p:nvSpPr>
          <p:cNvPr id="56" name="深度视觉·原创设计 https://www.docer.com/works?userid=22383862"/>
          <p:cNvSpPr/>
          <p:nvPr/>
        </p:nvSpPr>
        <p:spPr>
          <a:xfrm>
            <a:off x="1874633" y="4645993"/>
            <a:ext cx="309880" cy="306705"/>
          </a:xfrm>
          <a:prstGeom prst="rect">
            <a:avLst/>
          </a:prstGeom>
        </p:spPr>
        <p:txBody>
          <a:bodyPr wrap="none">
            <a:noAutofit/>
          </a:bodyPr>
          <a:lstStyle/>
          <a:p>
            <a:pPr algn="r"/>
            <a:endParaRPr lang="en-US" sz="1600" dirty="0">
              <a:latin typeface="微软雅黑" panose="020B0503020204020204" pitchFamily="34" charset="-122"/>
              <a:ea typeface="微软雅黑" panose="020B0503020204020204" pitchFamily="34" charset="-122"/>
              <a:cs typeface="微软雅黑 Light" charset="0"/>
            </a:endParaRPr>
          </a:p>
        </p:txBody>
      </p:sp>
      <p:sp>
        <p:nvSpPr>
          <p:cNvPr id="2" name="文本框 1"/>
          <p:cNvSpPr txBox="1"/>
          <p:nvPr userDrawn="1"/>
        </p:nvSpPr>
        <p:spPr>
          <a:xfrm>
            <a:off x="9173567" y="1024144"/>
            <a:ext cx="2874645" cy="1579880"/>
          </a:xfrm>
          <a:prstGeom prst="rect">
            <a:avLst/>
          </a:prstGeom>
        </p:spPr>
        <p:txBody>
          <a:bodyPr wrap="square" rtlCol="0" anchor="t">
            <a:noAutofit/>
          </a:bodyPr>
          <a:lstStyle/>
          <a:p>
            <a:r>
              <a:rPr lang="en-US" altLang="zh-CN" sz="1600">
                <a:latin typeface="微软雅黑" panose="020B0503020204020204" pitchFamily="34" charset="-122"/>
                <a:ea typeface="微软雅黑" panose="020B0503020204020204" pitchFamily="34" charset="-122"/>
                <a:cs typeface="微软雅黑 Light" charset="0"/>
              </a:rPr>
              <a:t>1.</a:t>
            </a:r>
            <a:r>
              <a:rPr lang="zh-CN" altLang="en-US" sz="1600">
                <a:latin typeface="微软雅黑" panose="020B0503020204020204" pitchFamily="34" charset="-122"/>
                <a:ea typeface="微软雅黑" panose="020B0503020204020204" pitchFamily="34" charset="-122"/>
                <a:cs typeface="微软雅黑 Light" charset="0"/>
              </a:rPr>
              <a:t>为</a:t>
            </a:r>
            <a:r>
              <a:rPr lang="en-US" altLang="zh-CN" sz="1600">
                <a:latin typeface="微软雅黑" panose="020B0503020204020204" pitchFamily="34" charset="-122"/>
                <a:ea typeface="微软雅黑" panose="020B0503020204020204" pitchFamily="34" charset="-122"/>
                <a:cs typeface="微软雅黑 Light" charset="0"/>
              </a:rPr>
              <a:t>AI</a:t>
            </a:r>
            <a:r>
              <a:rPr lang="zh-CN" altLang="en-US" sz="1600">
                <a:latin typeface="微软雅黑" panose="020B0503020204020204" pitchFamily="34" charset="-122"/>
                <a:ea typeface="微软雅黑" panose="020B0503020204020204" pitchFamily="34" charset="-122"/>
                <a:cs typeface="微软雅黑 Light" charset="0"/>
              </a:rPr>
              <a:t>+</a:t>
            </a:r>
            <a:r>
              <a:rPr lang="en-US" altLang="zh-CN" sz="1600">
                <a:latin typeface="微软雅黑" panose="020B0503020204020204" pitchFamily="34" charset="-122"/>
                <a:ea typeface="微软雅黑" panose="020B0503020204020204" pitchFamily="34" charset="-122"/>
                <a:cs typeface="微软雅黑 Light" charset="0"/>
              </a:rPr>
              <a:t>5G</a:t>
            </a:r>
            <a:r>
              <a:rPr lang="zh-CN" altLang="en-US" sz="1600">
                <a:latin typeface="微软雅黑" panose="020B0503020204020204" pitchFamily="34" charset="-122"/>
                <a:ea typeface="微软雅黑" panose="020B0503020204020204" pitchFamily="34" charset="-122"/>
                <a:cs typeface="微软雅黑 Light" charset="0"/>
              </a:rPr>
              <a:t>基站规划的提供一种经验，推动通信行业技术升级。  </a:t>
            </a:r>
          </a:p>
          <a:p>
            <a:r>
              <a:rPr lang="en-US" altLang="zh-CN" sz="1600">
                <a:latin typeface="微软雅黑" panose="020B0503020204020204" pitchFamily="34" charset="-122"/>
                <a:ea typeface="微软雅黑" panose="020B0503020204020204" pitchFamily="34" charset="-122"/>
                <a:cs typeface="微软雅黑 Light" charset="0"/>
              </a:rPr>
              <a:t>2.</a:t>
            </a:r>
            <a:r>
              <a:rPr lang="zh-CN" altLang="en-US" sz="1600">
                <a:latin typeface="微软雅黑" panose="020B0503020204020204" pitchFamily="34" charset="-122"/>
                <a:ea typeface="微软雅黑" panose="020B0503020204020204" pitchFamily="34" charset="-122"/>
                <a:cs typeface="微软雅黑 Light" charset="0"/>
              </a:rPr>
              <a:t>为</a:t>
            </a:r>
            <a:r>
              <a:rPr lang="en-US" altLang="zh-CN" sz="1600">
                <a:latin typeface="微软雅黑" panose="020B0503020204020204" pitchFamily="34" charset="-122"/>
                <a:ea typeface="微软雅黑" panose="020B0503020204020204" pitchFamily="34" charset="-122"/>
                <a:cs typeface="微软雅黑 Light" charset="0"/>
              </a:rPr>
              <a:t>5G</a:t>
            </a:r>
            <a:r>
              <a:rPr lang="zh-CN" altLang="en-US" sz="1600">
                <a:latin typeface="微软雅黑" panose="020B0503020204020204" pitchFamily="34" charset="-122"/>
                <a:ea typeface="微软雅黑" panose="020B0503020204020204" pitchFamily="34" charset="-122"/>
                <a:cs typeface="微软雅黑 Light" charset="0"/>
              </a:rPr>
              <a:t>建设提供可复用的智能化解决方案。</a:t>
            </a:r>
          </a:p>
        </p:txBody>
      </p:sp>
      <p:sp>
        <p:nvSpPr>
          <p:cNvPr id="3" name="文本框 2"/>
          <p:cNvSpPr txBox="1"/>
          <p:nvPr userDrawn="1"/>
        </p:nvSpPr>
        <p:spPr>
          <a:xfrm>
            <a:off x="556399" y="4425299"/>
            <a:ext cx="3311893" cy="932250"/>
          </a:xfrm>
          <a:prstGeom prst="rect">
            <a:avLst/>
          </a:prstGeom>
        </p:spPr>
        <p:txBody>
          <a:bodyPr wrap="square" rtlCol="0" anchor="t">
            <a:noAutofit/>
          </a:bodyPr>
          <a:lstStyle/>
          <a:p>
            <a:r>
              <a:rPr lang="en-US" altLang="zh-CN" sz="1600">
                <a:latin typeface="微软雅黑" panose="020B0503020204020204" pitchFamily="34" charset="-122"/>
                <a:ea typeface="微软雅黑" panose="020B0503020204020204" pitchFamily="34" charset="-122"/>
                <a:cs typeface="微软雅黑 Light" charset="0"/>
              </a:rPr>
              <a:t>1.</a:t>
            </a:r>
            <a:r>
              <a:rPr lang="zh-CN" altLang="en-US" sz="1600">
                <a:latin typeface="微软雅黑" panose="020B0503020204020204" pitchFamily="34" charset="-122"/>
                <a:ea typeface="微软雅黑" panose="020B0503020204020204" pitchFamily="34" charset="-122"/>
                <a:cs typeface="微软雅黑 Light" charset="0"/>
              </a:rPr>
              <a:t>可扩展至</a:t>
            </a:r>
            <a:r>
              <a:rPr lang="en-US" altLang="zh-CN" sz="1600">
                <a:latin typeface="微软雅黑" panose="020B0503020204020204" pitchFamily="34" charset="-122"/>
                <a:ea typeface="微软雅黑" panose="020B0503020204020204" pitchFamily="34" charset="-122"/>
                <a:cs typeface="微软雅黑 Light" charset="0"/>
              </a:rPr>
              <a:t>6G</a:t>
            </a:r>
            <a:r>
              <a:rPr lang="zh-CN" altLang="en-US" sz="1600">
                <a:latin typeface="微软雅黑" panose="020B0503020204020204" pitchFamily="34" charset="-122"/>
                <a:ea typeface="微软雅黑" panose="020B0503020204020204" pitchFamily="34" charset="-122"/>
                <a:cs typeface="微软雅黑 Light" charset="0"/>
              </a:rPr>
              <a:t>基站规划、城市物联网布局等领域。  </a:t>
            </a:r>
          </a:p>
          <a:p>
            <a:r>
              <a:rPr lang="en-US" altLang="zh-CN" sz="1600">
                <a:latin typeface="微软雅黑" panose="020B0503020204020204" pitchFamily="34" charset="-122"/>
                <a:ea typeface="微软雅黑" panose="020B0503020204020204" pitchFamily="34" charset="-122"/>
                <a:cs typeface="微软雅黑 Light" charset="0"/>
              </a:rPr>
              <a:t>2.</a:t>
            </a:r>
            <a:r>
              <a:rPr lang="zh-CN" altLang="en-US" sz="1600">
                <a:latin typeface="微软雅黑" panose="020B0503020204020204" pitchFamily="34" charset="-122"/>
                <a:ea typeface="微软雅黑" panose="020B0503020204020204" pitchFamily="34" charset="-122"/>
                <a:cs typeface="微软雅黑 Light" charset="0"/>
              </a:rPr>
              <a:t>具备一定的商业化潜力。</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深度视觉·原创设计 https://www.docer.com/works?userid=22383862"/>
          <p:cNvGrpSpPr/>
          <p:nvPr/>
        </p:nvGrpSpPr>
        <p:grpSpPr>
          <a:xfrm>
            <a:off x="292148" y="0"/>
            <a:ext cx="12497295" cy="6858000"/>
            <a:chOff x="367126" y="1588"/>
            <a:chExt cx="12497295" cy="6858000"/>
          </a:xfrm>
        </p:grpSpPr>
        <p:sp>
          <p:nvSpPr>
            <p:cNvPr id="28"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思源黑体" panose="020B0500000000000000" pitchFamily="34" charset="-122"/>
              </a:endParaRPr>
            </a:p>
          </p:txBody>
        </p:sp>
        <p:sp>
          <p:nvSpPr>
            <p:cNvPr id="29" name="文本框 34"/>
            <p:cNvSpPr txBox="1"/>
            <p:nvPr/>
          </p:nvSpPr>
          <p:spPr>
            <a:xfrm>
              <a:off x="367126" y="290855"/>
              <a:ext cx="2284576"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cs typeface="+mn-ea"/>
                  <a:sym typeface="思源黑体" panose="020B0500000000000000" pitchFamily="34" charset="-122"/>
                </a:rPr>
                <a:t>改进</a:t>
              </a:r>
              <a:r>
                <a:rPr lang="zh-CN" altLang="en-US" sz="2400" b="1" dirty="0">
                  <a:latin typeface="微软雅黑" panose="020B0503020204020204" pitchFamily="34" charset="-122"/>
                  <a:ea typeface="微软雅黑" panose="020B0503020204020204" pitchFamily="34" charset="-122"/>
                  <a:cs typeface="Arial" panose="020B0604020202020204" pitchFamily="34" charset="0"/>
                  <a:sym typeface="思源黑体" panose="020B0500000000000000" pitchFamily="34" charset="-122"/>
                </a:rPr>
                <a:t>方向</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30"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思源黑体" panose="020B0500000000000000" pitchFamily="34" charset="-122"/>
              </a:endParaRPr>
            </a:p>
          </p:txBody>
        </p:sp>
      </p:grpSp>
      <p:sp>
        <p:nvSpPr>
          <p:cNvPr id="2" name="深度视觉·原创设计 https://www.docer.com/works?userid=22383862"/>
          <p:cNvSpPr/>
          <p:nvPr/>
        </p:nvSpPr>
        <p:spPr>
          <a:xfrm>
            <a:off x="7975871" y="1793832"/>
            <a:ext cx="2195680" cy="2195684"/>
          </a:xfrm>
          <a:prstGeom prst="arc">
            <a:avLst>
              <a:gd name="adj1" fmla="val 7914138"/>
              <a:gd name="adj2" fmla="val 2868450"/>
            </a:avLst>
          </a:prstGeom>
          <a:ln w="88900" cap="rnd">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深度视觉·原创设计 https://www.docer.com/works?userid=22383862"/>
          <p:cNvSpPr/>
          <p:nvPr/>
        </p:nvSpPr>
        <p:spPr>
          <a:xfrm rot="10800000">
            <a:off x="6487024" y="3412018"/>
            <a:ext cx="2195680" cy="2195684"/>
          </a:xfrm>
          <a:prstGeom prst="arc">
            <a:avLst>
              <a:gd name="adj1" fmla="val 7980485"/>
              <a:gd name="adj2" fmla="val 2868450"/>
            </a:avLst>
          </a:prstGeom>
          <a:ln w="88900" cap="rnd">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深度视觉·原创设计 https://www.docer.com/works?userid=22383862"/>
          <p:cNvSpPr/>
          <p:nvPr/>
        </p:nvSpPr>
        <p:spPr>
          <a:xfrm>
            <a:off x="4998158" y="1793846"/>
            <a:ext cx="2195680" cy="2195684"/>
          </a:xfrm>
          <a:prstGeom prst="arc">
            <a:avLst>
              <a:gd name="adj1" fmla="val 7914138"/>
              <a:gd name="adj2" fmla="val 2868450"/>
            </a:avLst>
          </a:prstGeom>
          <a:ln w="88900" cap="rnd">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深度视觉·原创设计 https://www.docer.com/works?userid=22383862"/>
          <p:cNvSpPr/>
          <p:nvPr/>
        </p:nvSpPr>
        <p:spPr>
          <a:xfrm rot="10800000">
            <a:off x="3509296" y="3412018"/>
            <a:ext cx="2195680" cy="2195684"/>
          </a:xfrm>
          <a:prstGeom prst="arc">
            <a:avLst>
              <a:gd name="adj1" fmla="val 7914138"/>
              <a:gd name="adj2" fmla="val 2868450"/>
            </a:avLst>
          </a:prstGeom>
          <a:ln w="88900" cap="rnd">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深度视觉·原创设计 https://www.docer.com/works?userid=22383862"/>
          <p:cNvSpPr/>
          <p:nvPr/>
        </p:nvSpPr>
        <p:spPr>
          <a:xfrm>
            <a:off x="2020431" y="1793846"/>
            <a:ext cx="2195680" cy="2195684"/>
          </a:xfrm>
          <a:prstGeom prst="arc">
            <a:avLst>
              <a:gd name="adj1" fmla="val 7914138"/>
              <a:gd name="adj2" fmla="val 2868450"/>
            </a:avLst>
          </a:prstGeom>
          <a:ln w="88900" cap="rnd">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深度视觉·原创设计 https://www.docer.com/works?userid=22383862"/>
          <p:cNvSpPr/>
          <p:nvPr/>
        </p:nvSpPr>
        <p:spPr>
          <a:xfrm>
            <a:off x="2662483" y="1368807"/>
            <a:ext cx="911576" cy="9115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18872" rIns="0" bIns="0" rtlCol="0" anchor="ctr"/>
          <a:lstStyle/>
          <a:p>
            <a:pPr algn="ctr"/>
            <a:endParaRPr 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深度视觉·原创设计 https://www.docer.com/works?userid=22383862"/>
          <p:cNvSpPr/>
          <p:nvPr/>
        </p:nvSpPr>
        <p:spPr>
          <a:xfrm>
            <a:off x="4151347" y="5151915"/>
            <a:ext cx="911576" cy="9115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65176" tIns="118872" rIns="0" bIns="0" rtlCol="0" anchor="ctr"/>
          <a:lstStyle/>
          <a:p>
            <a:pPr algn="ctr"/>
            <a:endParaRPr 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深度视觉·原创设计 https://www.docer.com/works?userid=22383862"/>
          <p:cNvSpPr/>
          <p:nvPr/>
        </p:nvSpPr>
        <p:spPr>
          <a:xfrm>
            <a:off x="5640210" y="1368807"/>
            <a:ext cx="911576" cy="9115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18872" rIns="0" bIns="0" rtlCol="0" anchor="ctr"/>
          <a:lstStyle/>
          <a:p>
            <a:pPr algn="ctr"/>
            <a:endParaRPr 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深度视觉·原创设计 https://www.docer.com/works?userid=22383862"/>
          <p:cNvSpPr/>
          <p:nvPr/>
        </p:nvSpPr>
        <p:spPr>
          <a:xfrm>
            <a:off x="7129076" y="5151915"/>
            <a:ext cx="911576" cy="9115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18872" rIns="0" bIns="0" rtlCol="0" anchor="ctr"/>
          <a:lstStyle/>
          <a:p>
            <a:pPr algn="ctr"/>
            <a:endParaRPr 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深度视觉·原创设计 https://www.docer.com/works?userid=22383862"/>
          <p:cNvSpPr/>
          <p:nvPr/>
        </p:nvSpPr>
        <p:spPr>
          <a:xfrm>
            <a:off x="8617941" y="1368807"/>
            <a:ext cx="911576" cy="9115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18872" rIns="0" bIns="0" rtlCol="0" anchor="ctr"/>
          <a:lstStyle/>
          <a:p>
            <a:pPr algn="ctr"/>
            <a:endParaRPr 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深度视觉·原创设计 https://www.docer.com/works?userid=22383862"/>
          <p:cNvSpPr txBox="1"/>
          <p:nvPr/>
        </p:nvSpPr>
        <p:spPr>
          <a:xfrm>
            <a:off x="2844798" y="1526382"/>
            <a:ext cx="546945" cy="461665"/>
          </a:xfrm>
          <a:prstGeom prst="rect">
            <a:avLst/>
          </a:prstGeom>
          <a:noFill/>
        </p:spPr>
        <p:txBody>
          <a:bodyPr wrap="none" rtlCol="0">
            <a:spAutoFit/>
          </a:bodyPr>
          <a:lstStyle/>
          <a:p>
            <a:pPr algn="ctr"/>
            <a:r>
              <a:rPr lang="en-US" sz="2400" dirty="0">
                <a:solidFill>
                  <a:schemeClr val="bg1"/>
                </a:solidFill>
                <a:latin typeface="微软雅黑" panose="020B0503020204020204" pitchFamily="34" charset="-122"/>
                <a:ea typeface="微软雅黑" panose="020B0503020204020204" pitchFamily="34" charset="-122"/>
              </a:rPr>
              <a:t>01</a:t>
            </a:r>
          </a:p>
        </p:txBody>
      </p:sp>
      <p:sp>
        <p:nvSpPr>
          <p:cNvPr id="13" name="深度视觉·原创设计 https://www.docer.com/works?userid=22383862"/>
          <p:cNvSpPr txBox="1"/>
          <p:nvPr/>
        </p:nvSpPr>
        <p:spPr>
          <a:xfrm>
            <a:off x="4333662" y="5320231"/>
            <a:ext cx="546945" cy="461665"/>
          </a:xfrm>
          <a:prstGeom prst="rect">
            <a:avLst/>
          </a:prstGeom>
          <a:noFill/>
        </p:spPr>
        <p:txBody>
          <a:bodyPr wrap="none" rtlCol="0">
            <a:spAutoFit/>
          </a:bodyPr>
          <a:lstStyle/>
          <a:p>
            <a:pPr algn="ctr"/>
            <a:r>
              <a:rPr lang="en-US" sz="2400" dirty="0">
                <a:solidFill>
                  <a:schemeClr val="bg1"/>
                </a:solidFill>
                <a:latin typeface="微软雅黑" panose="020B0503020204020204" pitchFamily="34" charset="-122"/>
                <a:ea typeface="微软雅黑" panose="020B0503020204020204" pitchFamily="34" charset="-122"/>
              </a:rPr>
              <a:t>02</a:t>
            </a:r>
          </a:p>
        </p:txBody>
      </p:sp>
      <p:sp>
        <p:nvSpPr>
          <p:cNvPr id="14" name="深度视觉·原创设计 https://www.docer.com/works?userid=22383862"/>
          <p:cNvSpPr txBox="1"/>
          <p:nvPr/>
        </p:nvSpPr>
        <p:spPr>
          <a:xfrm>
            <a:off x="5808599" y="1526382"/>
            <a:ext cx="546945" cy="461665"/>
          </a:xfrm>
          <a:prstGeom prst="rect">
            <a:avLst/>
          </a:prstGeom>
          <a:noFill/>
        </p:spPr>
        <p:txBody>
          <a:bodyPr wrap="none" rtlCol="0">
            <a:spAutoFit/>
          </a:bodyPr>
          <a:lstStyle/>
          <a:p>
            <a:pPr algn="ctr"/>
            <a:r>
              <a:rPr lang="en-US" sz="2400" dirty="0">
                <a:solidFill>
                  <a:schemeClr val="bg1"/>
                </a:solidFill>
                <a:latin typeface="微软雅黑" panose="020B0503020204020204" pitchFamily="34" charset="-122"/>
                <a:ea typeface="微软雅黑" panose="020B0503020204020204" pitchFamily="34" charset="-122"/>
              </a:rPr>
              <a:t>03</a:t>
            </a:r>
          </a:p>
        </p:txBody>
      </p:sp>
      <p:sp>
        <p:nvSpPr>
          <p:cNvPr id="15" name="深度视觉·原创设计 https://www.docer.com/works?userid=22383862"/>
          <p:cNvSpPr txBox="1"/>
          <p:nvPr/>
        </p:nvSpPr>
        <p:spPr>
          <a:xfrm>
            <a:off x="7297463" y="5320231"/>
            <a:ext cx="546945" cy="461665"/>
          </a:xfrm>
          <a:prstGeom prst="rect">
            <a:avLst/>
          </a:prstGeom>
          <a:noFill/>
        </p:spPr>
        <p:txBody>
          <a:bodyPr wrap="none" rtlCol="0">
            <a:spAutoFit/>
          </a:bodyPr>
          <a:lstStyle/>
          <a:p>
            <a:pPr algn="ctr"/>
            <a:r>
              <a:rPr lang="en-US" sz="2400" dirty="0">
                <a:solidFill>
                  <a:schemeClr val="bg1"/>
                </a:solidFill>
                <a:latin typeface="微软雅黑" panose="020B0503020204020204" pitchFamily="34" charset="-122"/>
                <a:ea typeface="微软雅黑" panose="020B0503020204020204" pitchFamily="34" charset="-122"/>
              </a:rPr>
              <a:t>04</a:t>
            </a:r>
          </a:p>
        </p:txBody>
      </p:sp>
      <p:sp>
        <p:nvSpPr>
          <p:cNvPr id="16" name="深度视觉·原创设计 https://www.docer.com/works?userid=22383862"/>
          <p:cNvSpPr txBox="1"/>
          <p:nvPr/>
        </p:nvSpPr>
        <p:spPr>
          <a:xfrm>
            <a:off x="8800257" y="1520757"/>
            <a:ext cx="546945" cy="461665"/>
          </a:xfrm>
          <a:prstGeom prst="rect">
            <a:avLst/>
          </a:prstGeom>
          <a:noFill/>
        </p:spPr>
        <p:txBody>
          <a:bodyPr wrap="none" rtlCol="0">
            <a:spAutoFit/>
          </a:bodyPr>
          <a:lstStyle/>
          <a:p>
            <a:pPr algn="ctr"/>
            <a:r>
              <a:rPr lang="en-US" sz="2400" dirty="0">
                <a:solidFill>
                  <a:schemeClr val="bg1"/>
                </a:solidFill>
                <a:latin typeface="微软雅黑" panose="020B0503020204020204" pitchFamily="34" charset="-122"/>
                <a:ea typeface="微软雅黑" panose="020B0503020204020204" pitchFamily="34" charset="-122"/>
              </a:rPr>
              <a:t>05</a:t>
            </a:r>
          </a:p>
        </p:txBody>
      </p:sp>
      <p:sp>
        <p:nvSpPr>
          <p:cNvPr id="17" name="深度视觉·原创设计 https://www.docer.com/works?userid=22383862"/>
          <p:cNvSpPr/>
          <p:nvPr/>
        </p:nvSpPr>
        <p:spPr>
          <a:xfrm>
            <a:off x="2342968" y="2336542"/>
            <a:ext cx="1550611" cy="1110339"/>
          </a:xfrm>
          <a:prstGeom prst="rect">
            <a:avLst/>
          </a:prstGeom>
        </p:spPr>
        <p:txBody>
          <a:bodyPr wrap="square">
            <a:noAutofit/>
          </a:bodyPr>
          <a:lstStyle/>
          <a:p>
            <a:pPr lvl="0" algn="ctr">
              <a:lnSpc>
                <a:spcPts val="2000"/>
              </a:lnSpc>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使用CNN等深度学习模型自动识别卫星/航拍图中的不同地形特征</a:t>
            </a:r>
          </a:p>
          <a:p>
            <a:pPr lvl="0" algn="ctr">
              <a:lnSpc>
                <a:spcPts val="2000"/>
              </a:lnSpc>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  </a:t>
            </a:r>
            <a:endParaRPr lang="zh-CN" altLang="en-US">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8" name="深度视觉·原创设计 https://www.docer.com/works?userid=22383862"/>
          <p:cNvSpPr/>
          <p:nvPr/>
        </p:nvSpPr>
        <p:spPr>
          <a:xfrm>
            <a:off x="2220795" y="2410707"/>
            <a:ext cx="1857714" cy="583565"/>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19" name="深度视觉·原创设计 https://www.docer.com/works?userid=22383862"/>
          <p:cNvSpPr/>
          <p:nvPr/>
        </p:nvSpPr>
        <p:spPr>
          <a:xfrm>
            <a:off x="5320726" y="2465383"/>
            <a:ext cx="1550611" cy="86042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自动化处理真实地形数据，减少人工标注工作量</a:t>
            </a:r>
            <a:endParaRPr lang="zh-CN" altLang="en-US">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0" name="深度视觉·原创设计 https://www.docer.com/works?userid=22383862"/>
          <p:cNvSpPr/>
          <p:nvPr/>
        </p:nvSpPr>
        <p:spPr>
          <a:xfrm>
            <a:off x="5517928" y="2465366"/>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21" name="深度视觉·原创设计 https://www.docer.com/works?userid=22383862"/>
          <p:cNvSpPr/>
          <p:nvPr/>
        </p:nvSpPr>
        <p:spPr>
          <a:xfrm>
            <a:off x="8302323" y="2336512"/>
            <a:ext cx="1576219" cy="1376712"/>
          </a:xfrm>
          <a:prstGeom prst="rect">
            <a:avLst/>
          </a:prstGeom>
        </p:spPr>
        <p:txBody>
          <a:bodyPr wrap="square">
            <a:noAutofit/>
          </a:bodyPr>
          <a:lstStyle/>
          <a:p>
            <a:pPr lvl="0" algn="ctr">
              <a:lnSpc>
                <a:spcPts val="2000"/>
              </a:lnSpc>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为系统添加前端，将用户输入的地形图输入给</a:t>
            </a:r>
            <a:r>
              <a:rPr lang="en-US" altLang="zh-CN" sz="1200"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AI</a:t>
            </a: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使其生成对应的栅格模型并传给后端处理</a:t>
            </a:r>
            <a:endParaRPr lang="zh-CN" altLang="en-US">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2" name="深度视觉·原创设计 https://www.docer.com/works?userid=22383862"/>
          <p:cNvSpPr/>
          <p:nvPr/>
        </p:nvSpPr>
        <p:spPr>
          <a:xfrm>
            <a:off x="8499530" y="2465366"/>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23" name="深度视觉·原创设计 https://www.docer.com/works?userid=22383862"/>
          <p:cNvSpPr/>
          <p:nvPr/>
        </p:nvSpPr>
        <p:spPr>
          <a:xfrm>
            <a:off x="6837278" y="3989511"/>
            <a:ext cx="1550611" cy="860425"/>
          </a:xfrm>
          <a:prstGeom prst="rect">
            <a:avLst/>
          </a:prstGeom>
        </p:spPr>
        <p:txBody>
          <a:bodyPr wrap="square">
            <a:spAutoFit/>
          </a:bodyPr>
          <a:lstStyle/>
          <a:p>
            <a:pPr lvl="0" algn="ctr">
              <a:lnSpc>
                <a:spcPts val="2000"/>
              </a:lnSpc>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提高模型精度并且支持动态更新地形数据(如新建建筑物)</a:t>
            </a:r>
            <a:endParaRPr lang="zh-CN" altLang="en-US">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24" name="深度视觉·原创设计 https://www.docer.com/works?userid=22383862"/>
          <p:cNvSpPr/>
          <p:nvPr/>
        </p:nvSpPr>
        <p:spPr>
          <a:xfrm>
            <a:off x="7066543" y="3842544"/>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
        <p:nvSpPr>
          <p:cNvPr id="25" name="深度视觉·原创设计 https://www.docer.com/works?userid=22383862"/>
          <p:cNvSpPr/>
          <p:nvPr/>
        </p:nvSpPr>
        <p:spPr>
          <a:xfrm>
            <a:off x="3772696" y="3804730"/>
            <a:ext cx="1668711" cy="1630045"/>
          </a:xfrm>
          <a:prstGeom prst="rect">
            <a:avLst/>
          </a:prstGeom>
        </p:spPr>
        <p:txBody>
          <a:bodyPr wrap="square">
            <a:noAutofit/>
          </a:bodyPr>
          <a:lstStyle/>
          <a:p>
            <a:pPr lvl="0" algn="ctr">
              <a:lnSpc>
                <a:spcPts val="2000"/>
              </a:lnSpc>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mn-ea"/>
              </a:rPr>
              <a:t>此研究仅考虑到基站信号覆盖问题，并未考虑基站信号容量问题，可根据学生人数和应用进行改进</a:t>
            </a:r>
          </a:p>
        </p:txBody>
      </p:sp>
      <p:sp>
        <p:nvSpPr>
          <p:cNvPr id="26" name="深度视觉·原创设计 https://www.docer.com/works?userid=22383862"/>
          <p:cNvSpPr/>
          <p:nvPr/>
        </p:nvSpPr>
        <p:spPr>
          <a:xfrm>
            <a:off x="4078532" y="3842544"/>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Open Sans" panose="020B0606030504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anim calcmode="lin" valueType="num">
                                      <p:cBhvr>
                                        <p:cTn id="57" dur="1000" fill="hold"/>
                                        <p:tgtEl>
                                          <p:spTgt spid="26"/>
                                        </p:tgtEl>
                                        <p:attrNameLst>
                                          <p:attrName>ppt_x</p:attrName>
                                        </p:attrNameLst>
                                      </p:cBhvr>
                                      <p:tavLst>
                                        <p:tav tm="0">
                                          <p:val>
                                            <p:strVal val="#ppt_x"/>
                                          </p:val>
                                        </p:tav>
                                        <p:tav tm="100000">
                                          <p:val>
                                            <p:strVal val="#ppt_x"/>
                                          </p:val>
                                        </p:tav>
                                      </p:tavLst>
                                    </p:anim>
                                    <p:anim calcmode="lin" valueType="num">
                                      <p:cBhvr>
                                        <p:cTn id="5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post_object_image_551087138"/>
          <p:cNvPicPr>
            <a:picLocks noChangeAspect="1"/>
          </p:cNvPicPr>
          <p:nvPr/>
        </p:nvPicPr>
        <p:blipFill>
          <a:blip r:embed="rId2"/>
          <a:srcRect l="23140" t="2008" r="11303" b="814"/>
          <a:stretch>
            <a:fillRect/>
          </a:stretch>
        </p:blipFill>
        <p:spPr>
          <a:xfrm>
            <a:off x="6420062" y="0"/>
            <a:ext cx="7358602" cy="6858000"/>
          </a:xfrm>
          <a:prstGeom prst="parallelogram">
            <a:avLst/>
          </a:prstGeom>
        </p:spPr>
      </p:pic>
      <p:pic>
        <p:nvPicPr>
          <p:cNvPr id="2" name="图片 1" descr="post_object_image_3352106678"/>
          <p:cNvPicPr>
            <a:picLocks noChangeAspect="1"/>
          </p:cNvPicPr>
          <p:nvPr/>
        </p:nvPicPr>
        <p:blipFill>
          <a:blip r:embed="rId3"/>
          <a:stretch>
            <a:fillRect/>
          </a:stretch>
        </p:blipFill>
        <p:spPr>
          <a:xfrm>
            <a:off x="1004368" y="408873"/>
            <a:ext cx="695497" cy="696880"/>
          </a:xfrm>
          <a:prstGeom prst="rect">
            <a:avLst/>
          </a:prstGeom>
        </p:spPr>
      </p:pic>
      <p:sp>
        <p:nvSpPr>
          <p:cNvPr id="6" name="深度视觉·原创设计 https://www.docer.com/works?userid=22383862"/>
          <p:cNvSpPr/>
          <p:nvPr/>
        </p:nvSpPr>
        <p:spPr>
          <a:xfrm flipH="1" flipV="1">
            <a:off x="6767463" y="0"/>
            <a:ext cx="1388265" cy="3769165"/>
          </a:xfrm>
          <a:prstGeom prst="parallelogram">
            <a:avLst>
              <a:gd name="adj" fmla="val 69381"/>
            </a:avLst>
          </a:prstGeom>
          <a:solidFill>
            <a:srgbClr val="FEC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微软雅黑" charset="0"/>
            </a:endParaRPr>
          </a:p>
        </p:txBody>
      </p:sp>
      <p:sp>
        <p:nvSpPr>
          <p:cNvPr id="7" name="深度视觉·原创设计 https://www.docer.com/works?userid=22383862"/>
          <p:cNvSpPr/>
          <p:nvPr/>
        </p:nvSpPr>
        <p:spPr>
          <a:xfrm flipH="1" flipV="1">
            <a:off x="6281208" y="4172585"/>
            <a:ext cx="871718" cy="2829560"/>
          </a:xfrm>
          <a:prstGeom prst="parallelogram">
            <a:avLst>
              <a:gd name="adj" fmla="val 81768"/>
            </a:avLst>
          </a:prstGeom>
          <a:solidFill>
            <a:srgbClr val="FEC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微软雅黑" panose="020B0503020204020204" pitchFamily="34" charset="-122"/>
              <a:ea typeface="微软雅黑" panose="020B0503020204020204" pitchFamily="34" charset="-122"/>
              <a:cs typeface="微软雅黑" charset="0"/>
            </a:endParaRPr>
          </a:p>
        </p:txBody>
      </p:sp>
      <p:sp>
        <p:nvSpPr>
          <p:cNvPr id="3" name="深度视觉·原创设计 https://www.docer.com/works?userid=22383862"/>
          <p:cNvSpPr txBox="1"/>
          <p:nvPr/>
        </p:nvSpPr>
        <p:spPr>
          <a:xfrm>
            <a:off x="851396" y="2513019"/>
            <a:ext cx="5232857" cy="1132080"/>
          </a:xfrm>
          <a:prstGeom prst="rect">
            <a:avLst/>
          </a:prstGeom>
          <a:solidFill>
            <a:schemeClr val="bg1"/>
          </a:solidFill>
        </p:spPr>
        <p:txBody>
          <a:bodyPr wrap="square" rtlCol="0">
            <a:noAutofit/>
          </a:bodyPr>
          <a:lstStyle/>
          <a:p>
            <a:pPr lvl="0" algn="dist"/>
            <a:r>
              <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谢谢观看</a:t>
            </a:r>
          </a:p>
        </p:txBody>
      </p:sp>
      <p:sp>
        <p:nvSpPr>
          <p:cNvPr id="4" name="深度视觉·原创设计 https://www.docer.com/works?userid=22383862"/>
          <p:cNvSpPr txBox="1"/>
          <p:nvPr/>
        </p:nvSpPr>
        <p:spPr>
          <a:xfrm>
            <a:off x="851395" y="3683958"/>
            <a:ext cx="5429710" cy="583565"/>
          </a:xfrm>
          <a:prstGeom prst="rect">
            <a:avLst/>
          </a:prstGeom>
          <a:solidFill>
            <a:schemeClr val="bg1"/>
          </a:solidFill>
        </p:spPr>
        <p:txBody>
          <a:bodyPr wrap="square" rtlCol="0">
            <a:spAutoFit/>
          </a:bodyPr>
          <a:lstStyle/>
          <a:p>
            <a:pPr lvl="0" algn="dist">
              <a:defRPr/>
            </a:pPr>
            <a:r>
              <a:rPr lang="en-US" altLang="zh-CN" sz="3200" dirty="0">
                <a:solidFill>
                  <a:schemeClr val="accent2"/>
                </a:solidFill>
                <a:latin typeface="微软雅黑" panose="020B0503020204020204" pitchFamily="34" charset="-122"/>
                <a:ea typeface="微软雅黑" panose="020B0503020204020204" pitchFamily="34" charset="-122"/>
                <a:cs typeface="+mn-ea"/>
                <a:sym typeface="+mn-lt"/>
              </a:rPr>
              <a:t>Thanks For Watching</a:t>
            </a:r>
          </a:p>
        </p:txBody>
      </p:sp>
      <p:sp>
        <p:nvSpPr>
          <p:cNvPr id="5" name="深度视觉·原创设计 https://www.docer.com/works?userid=22383862"/>
          <p:cNvSpPr/>
          <p:nvPr/>
        </p:nvSpPr>
        <p:spPr>
          <a:xfrm>
            <a:off x="922991" y="4649056"/>
            <a:ext cx="5161282" cy="443185"/>
          </a:xfrm>
          <a:prstGeom prst="roundRect">
            <a:avLst/>
          </a:pr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sym typeface="思源黑体" panose="020B0500000000000000" pitchFamily="34" charset="-122"/>
              </a:rPr>
              <a:t>小组成员：王紫珩</a:t>
            </a:r>
            <a:r>
              <a:rPr lang="en-US" altLang="zh-CN" sz="1400" dirty="0">
                <a:solidFill>
                  <a:schemeClr val="bg1"/>
                </a:solidFill>
                <a:latin typeface="微软雅黑" panose="020B0503020204020204" pitchFamily="34" charset="-122"/>
                <a:ea typeface="微软雅黑" panose="020B0503020204020204" pitchFamily="34" charset="-122"/>
                <a:sym typeface="思源黑体" panose="020B0500000000000000"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sym typeface="思源黑体" panose="020B0500000000000000" pitchFamily="34" charset="-122"/>
              </a:rPr>
              <a:t>樊凯瑞</a:t>
            </a:r>
            <a:r>
              <a:rPr lang="en-US" altLang="zh-CN" sz="1400" dirty="0">
                <a:solidFill>
                  <a:schemeClr val="bg1"/>
                </a:solidFill>
                <a:latin typeface="微软雅黑" panose="020B0503020204020204" pitchFamily="34" charset="-122"/>
                <a:ea typeface="微软雅黑" panose="020B0503020204020204" pitchFamily="34" charset="-122"/>
                <a:sym typeface="思源黑体" panose="020B0500000000000000"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sym typeface="思源黑体" panose="020B0500000000000000" pitchFamily="34" charset="-122"/>
              </a:rPr>
              <a:t>薛婷妤</a:t>
            </a:r>
            <a:r>
              <a:rPr lang="en-US" altLang="zh-CN" sz="1400" dirty="0">
                <a:solidFill>
                  <a:schemeClr val="bg1"/>
                </a:solidFill>
                <a:latin typeface="微软雅黑" panose="020B0503020204020204" pitchFamily="34" charset="-122"/>
                <a:ea typeface="微软雅黑" panose="020B0503020204020204" pitchFamily="34" charset="-122"/>
                <a:sym typeface="思源黑体" panose="020B0500000000000000"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sym typeface="思源黑体" panose="020B0500000000000000" pitchFamily="34" charset="-122"/>
              </a:rPr>
              <a:t>陈其乐</a:t>
            </a:r>
            <a:r>
              <a:rPr lang="en-US" altLang="zh-CN" sz="1400" dirty="0">
                <a:solidFill>
                  <a:schemeClr val="bg1"/>
                </a:solidFill>
                <a:latin typeface="微软雅黑" panose="020B0503020204020204" pitchFamily="34" charset="-122"/>
                <a:ea typeface="微软雅黑" panose="020B0503020204020204" pitchFamily="34" charset="-122"/>
                <a:sym typeface="思源黑体" panose="020B0500000000000000"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sym typeface="思源黑体" panose="020B0500000000000000" pitchFamily="34" charset="-122"/>
              </a:rPr>
              <a:t>张志宁</a:t>
            </a:r>
            <a:r>
              <a:rPr lang="en-US" altLang="zh-CN" sz="1400" dirty="0">
                <a:solidFill>
                  <a:schemeClr val="bg1"/>
                </a:solidFill>
                <a:latin typeface="微软雅黑" panose="020B0503020204020204" pitchFamily="34" charset="-122"/>
                <a:ea typeface="微软雅黑" panose="020B0503020204020204" pitchFamily="34" charset="-122"/>
                <a:sym typeface="思源黑体" panose="020B0500000000000000"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深度视觉·原创设计 https://www.docer.com/works?userid=22383862"/>
          <p:cNvGrpSpPr/>
          <p:nvPr/>
        </p:nvGrpSpPr>
        <p:grpSpPr>
          <a:xfrm>
            <a:off x="489887" y="0"/>
            <a:ext cx="12388710" cy="6858635"/>
            <a:chOff x="367126" y="1588"/>
            <a:chExt cx="12388710" cy="6858635"/>
          </a:xfrm>
        </p:grpSpPr>
        <p:sp>
          <p:nvSpPr>
            <p:cNvPr id="1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14" name="文本框 34"/>
            <p:cNvSpPr txBox="1"/>
            <p:nvPr/>
          </p:nvSpPr>
          <p:spPr>
            <a:xfrm>
              <a:off x="367126" y="290855"/>
              <a:ext cx="2284576" cy="460375"/>
            </a:xfrm>
            <a:prstGeom prst="rect">
              <a:avLst/>
            </a:prstGeom>
            <a:noFill/>
          </p:spPr>
          <p:txBody>
            <a:bodyPr wrap="square" rtlCol="0">
              <a:spAutoFit/>
            </a:bodyPr>
            <a:lstStyle/>
            <a:p>
              <a:r>
                <a:rPr lang="zh-CN" altLang="en-US" sz="2400" b="1" dirty="0">
                  <a:latin typeface="微软雅黑" charset="0"/>
                  <a:ea typeface="微软雅黑" charset="0"/>
                  <a:cs typeface="微软雅黑" charset="0"/>
                  <a:sym typeface="思源黑体" panose="020B0500000000000000" pitchFamily="34" charset="-122"/>
                </a:rPr>
                <a:t>项目背景介绍</a:t>
              </a:r>
              <a:endParaRPr lang="zh-CN" altLang="en-US" sz="1200" b="1" dirty="0">
                <a:solidFill>
                  <a:schemeClr val="bg1">
                    <a:lumMod val="50000"/>
                  </a:schemeClr>
                </a:solidFill>
                <a:latin typeface="微软雅黑" charset="0"/>
                <a:ea typeface="微软雅黑" charset="0"/>
                <a:cs typeface="微软雅黑" charset="0"/>
                <a:sym typeface="思源黑体" panose="020B0500000000000000" pitchFamily="34" charset="-122"/>
              </a:endParaRPr>
            </a:p>
          </p:txBody>
        </p:sp>
        <p:sp>
          <p:nvSpPr>
            <p:cNvPr id="17" name="Freeform 8"/>
            <p:cNvSpPr/>
            <p:nvPr/>
          </p:nvSpPr>
          <p:spPr bwMode="auto">
            <a:xfrm>
              <a:off x="11410993" y="5436931"/>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7" name="深度视觉·原创设计 https://www.docer.com/works?userid=22383862"/>
          <p:cNvSpPr/>
          <p:nvPr/>
        </p:nvSpPr>
        <p:spPr>
          <a:xfrm>
            <a:off x="9467581" y="6188075"/>
            <a:ext cx="2460812" cy="26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charset="0"/>
              <a:ea typeface="微软雅黑" charset="0"/>
              <a:cs typeface="微软雅黑" charset="0"/>
            </a:endParaRPr>
          </a:p>
        </p:txBody>
      </p:sp>
      <p:sp>
        <p:nvSpPr>
          <p:cNvPr id="10" name="深度视觉·原创设计 https://www.docer.com/works?userid=22383862"/>
          <p:cNvSpPr/>
          <p:nvPr/>
        </p:nvSpPr>
        <p:spPr>
          <a:xfrm>
            <a:off x="6951958" y="2585130"/>
            <a:ext cx="4472565" cy="2135598"/>
          </a:xfrm>
          <a:prstGeom prst="rect">
            <a:avLst/>
          </a:prstGeom>
        </p:spPr>
        <p:txBody>
          <a:bodyPr wrap="square" lIns="91433" tIns="45716" rIns="91433" bIns="45716">
            <a:noAutofit/>
          </a:bodyPr>
          <a:lstStyle/>
          <a:p>
            <a:pPr lvl="0" algn="l">
              <a:lnSpc>
                <a:spcPts val="2000"/>
              </a:lnSpc>
              <a:defRPr/>
            </a:pPr>
            <a:r>
              <a:rPr lang="zh-CN" altLang="en-US" sz="1400" dirty="0">
                <a:solidFill>
                  <a:srgbClr val="000000"/>
                </a:solidFill>
                <a:latin typeface="微软雅黑" charset="0"/>
                <a:ea typeface="微软雅黑" charset="0"/>
                <a:cs typeface="微软雅黑" charset="0"/>
                <a:sym typeface="FZHei-B01S" panose="02010601030101010101" pitchFamily="2" charset="-122"/>
              </a:rPr>
              <a:t>随着</a:t>
            </a:r>
            <a:r>
              <a:rPr lang="en-US" altLang="zh-CN" sz="1400" dirty="0">
                <a:solidFill>
                  <a:srgbClr val="000000"/>
                </a:solidFill>
                <a:latin typeface="微软雅黑" charset="0"/>
                <a:ea typeface="微软雅黑" charset="0"/>
                <a:cs typeface="微软雅黑" charset="0"/>
                <a:sym typeface="FZHei-B01S" panose="02010601030101010101" pitchFamily="2" charset="-122"/>
              </a:rPr>
              <a:t>5G</a:t>
            </a:r>
            <a:r>
              <a:rPr lang="zh-CN" altLang="en-US" sz="1400" dirty="0">
                <a:solidFill>
                  <a:srgbClr val="000000"/>
                </a:solidFill>
                <a:latin typeface="微软雅黑" charset="0"/>
                <a:ea typeface="微软雅黑" charset="0"/>
                <a:cs typeface="微软雅黑" charset="0"/>
                <a:sym typeface="FZHei-B01S" panose="02010601030101010101" pitchFamily="2" charset="-122"/>
              </a:rPr>
              <a:t>技术的迅猛发展，人类社会正步入一个全新的数字化时代。</a:t>
            </a:r>
            <a:r>
              <a:rPr lang="en-US" altLang="zh-CN" sz="1400" dirty="0">
                <a:solidFill>
                  <a:srgbClr val="000000"/>
                </a:solidFill>
                <a:latin typeface="微软雅黑" charset="0"/>
                <a:ea typeface="微软雅黑" charset="0"/>
                <a:cs typeface="微软雅黑" charset="0"/>
                <a:sym typeface="FZHei-B01S" panose="02010601030101010101" pitchFamily="2" charset="-122"/>
              </a:rPr>
              <a:t>5G</a:t>
            </a:r>
            <a:r>
              <a:rPr lang="zh-CN" altLang="en-US" sz="1400" dirty="0">
                <a:solidFill>
                  <a:srgbClr val="000000"/>
                </a:solidFill>
                <a:latin typeface="微软雅黑" charset="0"/>
                <a:ea typeface="微软雅黑" charset="0"/>
                <a:cs typeface="微软雅黑" charset="0"/>
                <a:sym typeface="FZHei-B01S" panose="02010601030101010101" pitchFamily="2" charset="-122"/>
              </a:rPr>
              <a:t>技术以其高速度、低延迟和大容量的特点，为数字经济和智慧城市的发展提供了强大的驱动力。然而，</a:t>
            </a:r>
            <a:r>
              <a:rPr lang="en-US" altLang="zh-CN" sz="1400" dirty="0">
                <a:solidFill>
                  <a:srgbClr val="000000"/>
                </a:solidFill>
                <a:latin typeface="微软雅黑" charset="0"/>
                <a:ea typeface="微软雅黑" charset="0"/>
                <a:cs typeface="微软雅黑" charset="0"/>
                <a:sym typeface="FZHei-B01S" panose="02010601030101010101" pitchFamily="2" charset="-122"/>
              </a:rPr>
              <a:t>5G</a:t>
            </a:r>
            <a:r>
              <a:rPr lang="zh-CN" altLang="en-US" sz="1400" dirty="0">
                <a:solidFill>
                  <a:srgbClr val="000000"/>
                </a:solidFill>
                <a:latin typeface="微软雅黑" charset="0"/>
                <a:ea typeface="微软雅黑" charset="0"/>
                <a:cs typeface="微软雅黑" charset="0"/>
                <a:sym typeface="FZHei-B01S" panose="02010601030101010101" pitchFamily="2" charset="-122"/>
              </a:rPr>
              <a:t>技术的广泛应用离不开基站建设的合理布局。基站作为</a:t>
            </a:r>
            <a:r>
              <a:rPr lang="en-US" altLang="zh-CN" sz="1400" dirty="0">
                <a:solidFill>
                  <a:srgbClr val="000000"/>
                </a:solidFill>
                <a:latin typeface="微软雅黑" charset="0"/>
                <a:ea typeface="微软雅黑" charset="0"/>
                <a:cs typeface="微软雅黑" charset="0"/>
                <a:sym typeface="FZHei-B01S" panose="02010601030101010101" pitchFamily="2" charset="-122"/>
              </a:rPr>
              <a:t>5G</a:t>
            </a:r>
            <a:r>
              <a:rPr lang="zh-CN" altLang="en-US" sz="1400" dirty="0">
                <a:solidFill>
                  <a:srgbClr val="000000"/>
                </a:solidFill>
                <a:latin typeface="微软雅黑" charset="0"/>
                <a:ea typeface="微软雅黑" charset="0"/>
                <a:cs typeface="微软雅黑" charset="0"/>
                <a:sym typeface="FZHei-B01S" panose="02010601030101010101" pitchFamily="2" charset="-122"/>
              </a:rPr>
              <a:t>网络的重要支撑，其建设分布直接关系到</a:t>
            </a:r>
            <a:r>
              <a:rPr lang="en-US" altLang="zh-CN" sz="1400" dirty="0">
                <a:solidFill>
                  <a:srgbClr val="000000"/>
                </a:solidFill>
                <a:latin typeface="微软雅黑" charset="0"/>
                <a:ea typeface="微软雅黑" charset="0"/>
                <a:cs typeface="微软雅黑" charset="0"/>
                <a:sym typeface="FZHei-B01S" panose="02010601030101010101" pitchFamily="2" charset="-122"/>
              </a:rPr>
              <a:t>5G</a:t>
            </a:r>
            <a:r>
              <a:rPr lang="zh-CN" altLang="en-US" sz="1400" dirty="0">
                <a:solidFill>
                  <a:srgbClr val="000000"/>
                </a:solidFill>
                <a:latin typeface="微软雅黑" charset="0"/>
                <a:ea typeface="微软雅黑" charset="0"/>
                <a:cs typeface="微软雅黑" charset="0"/>
                <a:sym typeface="FZHei-B01S" panose="02010601030101010101" pitchFamily="2" charset="-122"/>
              </a:rPr>
              <a:t>网络的服务质量。</a:t>
            </a:r>
          </a:p>
          <a:p>
            <a:pPr lvl="0" algn="l">
              <a:lnSpc>
                <a:spcPts val="2000"/>
              </a:lnSpc>
              <a:defRPr/>
            </a:pPr>
            <a:endParaRPr lang="zh-CN" altLang="en-US" sz="1400" dirty="0">
              <a:solidFill>
                <a:srgbClr val="000000"/>
              </a:solidFill>
              <a:latin typeface="微软雅黑" charset="0"/>
              <a:ea typeface="微软雅黑" charset="0"/>
              <a:cs typeface="微软雅黑" charset="0"/>
              <a:sym typeface="FZHei-B01S" panose="02010601030101010101" pitchFamily="2" charset="-122"/>
            </a:endParaRPr>
          </a:p>
        </p:txBody>
      </p:sp>
      <p:sp>
        <p:nvSpPr>
          <p:cNvPr id="11" name="深度视觉·原创设计 https://www.docer.com/works?userid=22383862"/>
          <p:cNvSpPr/>
          <p:nvPr/>
        </p:nvSpPr>
        <p:spPr>
          <a:xfrm>
            <a:off x="729615" y="3894643"/>
            <a:ext cx="4787265" cy="2802067"/>
          </a:xfrm>
          <a:prstGeom prst="rect">
            <a:avLst/>
          </a:prstGeom>
        </p:spPr>
        <p:txBody>
          <a:bodyPr wrap="square" lIns="91433" tIns="45716" rIns="91433" bIns="45716">
            <a:noAutofit/>
          </a:bodyPr>
          <a:lstStyle/>
          <a:p>
            <a:pPr lvl="0" algn="l">
              <a:lnSpc>
                <a:spcPts val="2000"/>
              </a:lnSpc>
              <a:defRPr/>
            </a:pPr>
            <a:r>
              <a:rPr lang="zh-CN" altLang="en-US" sz="1200" dirty="0">
                <a:solidFill>
                  <a:srgbClr val="000000"/>
                </a:solidFill>
                <a:latin typeface="微软雅黑" charset="0"/>
                <a:ea typeface="微软雅黑" charset="0"/>
                <a:cs typeface="微软雅黑" charset="0"/>
                <a:sym typeface="FZHei-B01S" panose="02010601030101010101" pitchFamily="2" charset="-122"/>
              </a:rPr>
              <a:t>    </a:t>
            </a:r>
          </a:p>
        </p:txBody>
      </p:sp>
      <p:sp>
        <p:nvSpPr>
          <p:cNvPr id="15" name="深度视觉·原创设计 https://www.docer.com/works?userid=22383862"/>
          <p:cNvSpPr txBox="1"/>
          <p:nvPr/>
        </p:nvSpPr>
        <p:spPr>
          <a:xfrm>
            <a:off x="6951958" y="1543608"/>
            <a:ext cx="1808480" cy="583565"/>
          </a:xfrm>
          <a:prstGeom prst="rect">
            <a:avLst/>
          </a:prstGeom>
          <a:noFill/>
        </p:spPr>
        <p:txBody>
          <a:bodyPr wrap="none" rtlCol="0">
            <a:spAutoFit/>
          </a:bodyPr>
          <a:lstStyle/>
          <a:p>
            <a:r>
              <a:rPr lang="zh-CN" altLang="en-US" sz="3200" dirty="0">
                <a:solidFill>
                  <a:srgbClr val="FDC544"/>
                </a:solidFill>
                <a:latin typeface="微软雅黑" charset="0"/>
                <a:ea typeface="微软雅黑" charset="0"/>
                <a:cs typeface="微软雅黑" charset="0"/>
              </a:rPr>
              <a:t>现状</a:t>
            </a:r>
            <a:r>
              <a:rPr lang="zh-CN" altLang="en-US" sz="3200" dirty="0">
                <a:solidFill>
                  <a:srgbClr val="FDC544"/>
                </a:solidFill>
                <a:latin typeface="微软雅黑" charset="0"/>
                <a:ea typeface="微软雅黑" charset="0"/>
                <a:cs typeface="Arial" panose="020B0604020202020204" pitchFamily="34" charset="0"/>
              </a:rPr>
              <a:t>叙述</a:t>
            </a:r>
            <a:endParaRPr lang="zh-CN" altLang="en-US" sz="3200" dirty="0">
              <a:solidFill>
                <a:srgbClr val="FDC544"/>
              </a:solidFill>
              <a:latin typeface="微软雅黑" charset="0"/>
              <a:ea typeface="微软雅黑" charset="0"/>
              <a:cs typeface="微软雅黑" charset="0"/>
            </a:endParaRPr>
          </a:p>
        </p:txBody>
      </p:sp>
      <p:pic>
        <p:nvPicPr>
          <p:cNvPr id="4" name="图片 3" descr="post_object_image_1654637841"/>
          <p:cNvPicPr>
            <a:picLocks noChangeAspect="1"/>
          </p:cNvPicPr>
          <p:nvPr/>
        </p:nvPicPr>
        <p:blipFill>
          <a:blip r:embed="rId2"/>
          <a:stretch>
            <a:fillRect/>
          </a:stretch>
        </p:blipFill>
        <p:spPr>
          <a:xfrm>
            <a:off x="489887" y="2254771"/>
            <a:ext cx="5767174" cy="25072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4054"/>
                                  </p:iterate>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childTnLst>
                          </p:cTn>
                        </p:par>
                        <p:par>
                          <p:cTn id="10" fill="hold">
                            <p:stCondLst>
                              <p:cond delay="1587"/>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11"/>
                                        </p:tgtEl>
                                        <p:attrNameLst>
                                          <p:attrName>style.visibility</p:attrName>
                                        </p:attrNameLst>
                                      </p:cBhvr>
                                      <p:to>
                                        <p:strVal val="visible"/>
                                      </p:to>
                                    </p:set>
                                    <p:anim calcmode="lin" valueType="num">
                                      <p:cBhvr>
                                        <p:cTn id="13" dur="250" fill="hold"/>
                                        <p:tgtEl>
                                          <p:spTgt spid="11"/>
                                        </p:tgtEl>
                                        <p:attrNameLst>
                                          <p:attrName>ppt_w</p:attrName>
                                        </p:attrNameLst>
                                      </p:cBhvr>
                                      <p:tavLst>
                                        <p:tav tm="0">
                                          <p:val>
                                            <p:fltVal val="0"/>
                                          </p:val>
                                        </p:tav>
                                        <p:tav tm="100000">
                                          <p:val>
                                            <p:strVal val="#ppt_w"/>
                                          </p:val>
                                        </p:tav>
                                      </p:tavLst>
                                    </p:anim>
                                    <p:anim calcmode="lin" valueType="num">
                                      <p:cBhvr>
                                        <p:cTn id="14" dur="250" fill="hold"/>
                                        <p:tgtEl>
                                          <p:spTgt spid="11"/>
                                        </p:tgtEl>
                                        <p:attrNameLst>
                                          <p:attrName>ppt_h</p:attrName>
                                        </p:attrNameLst>
                                      </p:cBhvr>
                                      <p:tavLst>
                                        <p:tav tm="0">
                                          <p:val>
                                            <p:fltVal val="0"/>
                                          </p:val>
                                        </p:tav>
                                        <p:tav tm="100000">
                                          <p:val>
                                            <p:strVal val="#ppt_h"/>
                                          </p:val>
                                        </p:tav>
                                      </p:tavLst>
                                    </p:anim>
                                    <p:animEffect transition="in" filter="fade">
                                      <p:cBhvr>
                                        <p:cTn id="15"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深度视觉·原创设计 https://www.docer.com/works?userid=22383862"/>
          <p:cNvGrpSpPr/>
          <p:nvPr/>
        </p:nvGrpSpPr>
        <p:grpSpPr>
          <a:xfrm>
            <a:off x="489887" y="0"/>
            <a:ext cx="12388710" cy="6858635"/>
            <a:chOff x="367126" y="1588"/>
            <a:chExt cx="12388710" cy="6858635"/>
          </a:xfrm>
        </p:grpSpPr>
        <p:sp>
          <p:nvSpPr>
            <p:cNvPr id="13"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14" name="文本框 34"/>
            <p:cNvSpPr txBox="1"/>
            <p:nvPr/>
          </p:nvSpPr>
          <p:spPr>
            <a:xfrm>
              <a:off x="367126" y="290855"/>
              <a:ext cx="2284576" cy="460375"/>
            </a:xfrm>
            <a:prstGeom prst="rect">
              <a:avLst/>
            </a:prstGeom>
            <a:noFill/>
          </p:spPr>
          <p:txBody>
            <a:bodyPr wrap="square" rtlCol="0">
              <a:spAutoFit/>
            </a:bodyPr>
            <a:lstStyle/>
            <a:p>
              <a:r>
                <a:rPr lang="zh-CN" altLang="en-US" sz="2400" b="1" dirty="0">
                  <a:latin typeface="微软雅黑" charset="0"/>
                  <a:ea typeface="微软雅黑" charset="0"/>
                  <a:cs typeface="微软雅黑" charset="0"/>
                  <a:sym typeface="思源黑体" panose="020B0500000000000000" pitchFamily="34" charset="-122"/>
                </a:rPr>
                <a:t>项目背景介绍</a:t>
              </a:r>
              <a:endParaRPr lang="zh-CN" altLang="en-US" sz="1200" b="1" dirty="0">
                <a:solidFill>
                  <a:schemeClr val="bg1">
                    <a:lumMod val="50000"/>
                  </a:schemeClr>
                </a:solidFill>
                <a:latin typeface="微软雅黑" charset="0"/>
                <a:ea typeface="微软雅黑" charset="0"/>
                <a:cs typeface="微软雅黑" charset="0"/>
                <a:sym typeface="思源黑体" panose="020B0500000000000000" pitchFamily="34" charset="-122"/>
              </a:endParaRPr>
            </a:p>
          </p:txBody>
        </p:sp>
        <p:sp>
          <p:nvSpPr>
            <p:cNvPr id="17" name="Freeform 8"/>
            <p:cNvSpPr/>
            <p:nvPr/>
          </p:nvSpPr>
          <p:spPr bwMode="auto">
            <a:xfrm>
              <a:off x="11410993" y="5436931"/>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7" name="深度视觉·原创设计 https://www.docer.com/works?userid=22383862"/>
          <p:cNvSpPr/>
          <p:nvPr/>
        </p:nvSpPr>
        <p:spPr>
          <a:xfrm>
            <a:off x="9467581" y="6188075"/>
            <a:ext cx="2460812" cy="2634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charset="0"/>
              <a:ea typeface="微软雅黑" charset="0"/>
              <a:cs typeface="微软雅黑" charset="0"/>
            </a:endParaRPr>
          </a:p>
        </p:txBody>
      </p:sp>
      <p:sp>
        <p:nvSpPr>
          <p:cNvPr id="10" name="深度视觉·原创设计 https://www.docer.com/works?userid=22383862"/>
          <p:cNvSpPr/>
          <p:nvPr/>
        </p:nvSpPr>
        <p:spPr>
          <a:xfrm>
            <a:off x="6306006" y="1452720"/>
            <a:ext cx="4472565" cy="3451426"/>
          </a:xfrm>
          <a:prstGeom prst="rect">
            <a:avLst/>
          </a:prstGeom>
        </p:spPr>
        <p:txBody>
          <a:bodyPr wrap="square" lIns="91433" tIns="45716" rIns="91433" bIns="45716">
            <a:noAutofit/>
          </a:bodyPr>
          <a:lstStyle/>
          <a:p>
            <a:pPr lvl="0" algn="l">
              <a:lnSpc>
                <a:spcPts val="2000"/>
              </a:lnSpc>
              <a:defRPr/>
            </a:pPr>
            <a:endParaRPr lang="zh-CN" altLang="en-US" sz="1400" dirty="0">
              <a:solidFill>
                <a:srgbClr val="000000"/>
              </a:solidFill>
              <a:latin typeface="微软雅黑" charset="0"/>
              <a:ea typeface="微软雅黑" charset="0"/>
              <a:cs typeface="微软雅黑" charset="0"/>
              <a:sym typeface="FZHei-B01S" panose="02010601030101010101" pitchFamily="2" charset="-122"/>
            </a:endParaRPr>
          </a:p>
        </p:txBody>
      </p:sp>
      <p:sp>
        <p:nvSpPr>
          <p:cNvPr id="11" name="深度视觉·原创设计 https://www.docer.com/works?userid=22383862"/>
          <p:cNvSpPr/>
          <p:nvPr/>
        </p:nvSpPr>
        <p:spPr>
          <a:xfrm>
            <a:off x="559586" y="2202625"/>
            <a:ext cx="6286511" cy="3554800"/>
          </a:xfrm>
          <a:prstGeom prst="rect">
            <a:avLst/>
          </a:prstGeom>
        </p:spPr>
        <p:txBody>
          <a:bodyPr wrap="square" lIns="91433" tIns="45716" rIns="91433" bIns="45716">
            <a:noAutofit/>
          </a:bodyPr>
          <a:lstStyle/>
          <a:p>
            <a:pPr lvl="0" algn="l">
              <a:lnSpc>
                <a:spcPts val="2000"/>
              </a:lnSpc>
              <a:defRPr/>
            </a:pPr>
            <a:r>
              <a:rPr lang="zh-CN" altLang="en-US" sz="1200" dirty="0">
                <a:solidFill>
                  <a:srgbClr val="000000"/>
                </a:solidFill>
                <a:latin typeface="微软雅黑" charset="0"/>
                <a:ea typeface="微软雅黑" charset="0"/>
                <a:cs typeface="微软雅黑" charset="0"/>
                <a:sym typeface="FZHei-B01S" panose="02010601030101010101" pitchFamily="2" charset="-122"/>
              </a:rPr>
              <a:t>    </a:t>
            </a:r>
            <a:r>
              <a:rPr lang="zh-CN" altLang="en-US" sz="1600" dirty="0">
                <a:solidFill>
                  <a:srgbClr val="000000"/>
                </a:solidFill>
                <a:latin typeface="微软雅黑" charset="0"/>
                <a:ea typeface="微软雅黑" charset="0"/>
                <a:cs typeface="微软雅黑" charset="0"/>
                <a:sym typeface="FZHei-B01S" panose="02010601030101010101" pitchFamily="2" charset="-122"/>
              </a:rPr>
              <a:t>当前，</a:t>
            </a:r>
            <a:r>
              <a:rPr lang="en-US" altLang="zh-CN" sz="1600" dirty="0">
                <a:solidFill>
                  <a:srgbClr val="000000"/>
                </a:solidFill>
                <a:latin typeface="微软雅黑" charset="0"/>
                <a:ea typeface="微软雅黑" charset="0"/>
                <a:cs typeface="微软雅黑" charset="0"/>
                <a:sym typeface="FZHei-B01S" panose="02010601030101010101" pitchFamily="2" charset="-122"/>
              </a:rPr>
              <a:t>5G</a:t>
            </a:r>
            <a:r>
              <a:rPr lang="zh-CN" altLang="en-US" sz="1600" dirty="0">
                <a:solidFill>
                  <a:srgbClr val="000000"/>
                </a:solidFill>
                <a:latin typeface="微软雅黑" charset="0"/>
                <a:ea typeface="微软雅黑" charset="0"/>
                <a:cs typeface="微软雅黑" charset="0"/>
                <a:sym typeface="FZHei-B01S" panose="02010601030101010101" pitchFamily="2" charset="-122"/>
              </a:rPr>
              <a:t>基站的建设分布面临着诸多挑战。一方面，要确保基站覆盖的广泛性，以满足不同地区、不同用户的需求；另一方面，要提高基站的利用效率，避免资源浪费；同时，还要降低基站的建设成本，以实现经济效益的最大化。传统的规划方法往往难以全面考虑这些因素，导致基站建设分布不合理，影响了网络的整体性能。</a:t>
            </a:r>
          </a:p>
          <a:p>
            <a:pPr lvl="0" algn="l">
              <a:lnSpc>
                <a:spcPts val="2000"/>
              </a:lnSpc>
              <a:defRPr/>
            </a:pPr>
            <a:r>
              <a:rPr lang="zh-CN" altLang="en-US" sz="1600" dirty="0">
                <a:solidFill>
                  <a:srgbClr val="000000"/>
                </a:solidFill>
                <a:latin typeface="微软雅黑" charset="0"/>
                <a:ea typeface="微软雅黑" charset="0"/>
                <a:cs typeface="微软雅黑" charset="0"/>
                <a:sym typeface="FZHei-B01S" panose="02010601030101010101" pitchFamily="2" charset="-122"/>
              </a:rPr>
              <a:t>    因此，我们想利用数学建模与人工智能技术来规划</a:t>
            </a:r>
            <a:r>
              <a:rPr lang="en-US" altLang="zh-CN" sz="1600" dirty="0">
                <a:solidFill>
                  <a:srgbClr val="000000"/>
                </a:solidFill>
                <a:latin typeface="微软雅黑" charset="0"/>
                <a:ea typeface="微软雅黑" charset="0"/>
                <a:cs typeface="微软雅黑" charset="0"/>
                <a:sym typeface="FZHei-B01S" panose="02010601030101010101" pitchFamily="2" charset="-122"/>
              </a:rPr>
              <a:t>5G</a:t>
            </a:r>
            <a:r>
              <a:rPr lang="zh-CN" altLang="en-US" sz="1600" dirty="0">
                <a:solidFill>
                  <a:srgbClr val="000000"/>
                </a:solidFill>
                <a:latin typeface="微软雅黑" charset="0"/>
                <a:ea typeface="微软雅黑" charset="0"/>
                <a:cs typeface="微软雅黑" charset="0"/>
                <a:sym typeface="FZHei-B01S" panose="02010601030101010101" pitchFamily="2" charset="-122"/>
              </a:rPr>
              <a:t>基站的建设分布。数学建模与人工智能技术拥有强大的数据处理能力和算法，能够综合考虑经济、地理等多种要素，更加高效的完善基站建设。这不仅有助于提升</a:t>
            </a:r>
            <a:r>
              <a:rPr lang="en-US" altLang="zh-CN" sz="1600" dirty="0">
                <a:solidFill>
                  <a:srgbClr val="000000"/>
                </a:solidFill>
                <a:latin typeface="微软雅黑" charset="0"/>
                <a:ea typeface="微软雅黑" charset="0"/>
                <a:cs typeface="微软雅黑" charset="0"/>
                <a:sym typeface="FZHei-B01S" panose="02010601030101010101" pitchFamily="2" charset="-122"/>
              </a:rPr>
              <a:t>5G</a:t>
            </a:r>
            <a:r>
              <a:rPr lang="zh-CN" altLang="en-US" sz="1600" dirty="0">
                <a:solidFill>
                  <a:srgbClr val="000000"/>
                </a:solidFill>
                <a:latin typeface="微软雅黑" charset="0"/>
                <a:ea typeface="微软雅黑" charset="0"/>
                <a:cs typeface="微软雅黑" charset="0"/>
                <a:sym typeface="FZHei-B01S" panose="02010601030101010101" pitchFamily="2" charset="-122"/>
              </a:rPr>
              <a:t>网络的服务质量和用户体验，还能促进数字经济的持续发展和智慧城市的全面建设。</a:t>
            </a:r>
          </a:p>
        </p:txBody>
      </p:sp>
      <p:sp>
        <p:nvSpPr>
          <p:cNvPr id="15" name="深度视觉·原创设计 https://www.docer.com/works?userid=22383862"/>
          <p:cNvSpPr txBox="1"/>
          <p:nvPr/>
        </p:nvSpPr>
        <p:spPr>
          <a:xfrm>
            <a:off x="559586" y="1240013"/>
            <a:ext cx="2214880" cy="583565"/>
          </a:xfrm>
          <a:prstGeom prst="rect">
            <a:avLst/>
          </a:prstGeom>
          <a:noFill/>
        </p:spPr>
        <p:txBody>
          <a:bodyPr wrap="none" rtlCol="0">
            <a:spAutoFit/>
          </a:bodyPr>
          <a:lstStyle/>
          <a:p>
            <a:r>
              <a:rPr lang="zh-CN" altLang="en-US" sz="3200" dirty="0">
                <a:solidFill>
                  <a:srgbClr val="FDC544"/>
                </a:solidFill>
                <a:latin typeface="微软雅黑" charset="0"/>
                <a:ea typeface="微软雅黑" charset="0"/>
                <a:cs typeface="微软雅黑" charset="0"/>
              </a:rPr>
              <a:t>问题与挑战</a:t>
            </a:r>
          </a:p>
        </p:txBody>
      </p:sp>
      <p:pic>
        <p:nvPicPr>
          <p:cNvPr id="5" name="图片 4" descr="post_object_image_4106861792"/>
          <p:cNvPicPr>
            <a:picLocks noChangeAspect="1"/>
          </p:cNvPicPr>
          <p:nvPr/>
        </p:nvPicPr>
        <p:blipFill>
          <a:blip r:embed="rId2"/>
          <a:stretch>
            <a:fillRect/>
          </a:stretch>
        </p:blipFill>
        <p:spPr>
          <a:xfrm>
            <a:off x="7336215" y="1823546"/>
            <a:ext cx="3483445" cy="35254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4054"/>
                                  </p:iterate>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childTnLst>
                          </p:cTn>
                        </p:par>
                        <p:par>
                          <p:cTn id="10" fill="hold">
                            <p:stCondLst>
                              <p:cond delay="25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11"/>
                                        </p:tgtEl>
                                        <p:attrNameLst>
                                          <p:attrName>style.visibility</p:attrName>
                                        </p:attrNameLst>
                                      </p:cBhvr>
                                      <p:to>
                                        <p:strVal val="visible"/>
                                      </p:to>
                                    </p:set>
                                    <p:anim calcmode="lin" valueType="num">
                                      <p:cBhvr>
                                        <p:cTn id="13" dur="250" fill="hold"/>
                                        <p:tgtEl>
                                          <p:spTgt spid="11"/>
                                        </p:tgtEl>
                                        <p:attrNameLst>
                                          <p:attrName>ppt_w</p:attrName>
                                        </p:attrNameLst>
                                      </p:cBhvr>
                                      <p:tavLst>
                                        <p:tav tm="0">
                                          <p:val>
                                            <p:fltVal val="0"/>
                                          </p:val>
                                        </p:tav>
                                        <p:tav tm="100000">
                                          <p:val>
                                            <p:strVal val="#ppt_w"/>
                                          </p:val>
                                        </p:tav>
                                      </p:tavLst>
                                    </p:anim>
                                    <p:anim calcmode="lin" valueType="num">
                                      <p:cBhvr>
                                        <p:cTn id="14" dur="250" fill="hold"/>
                                        <p:tgtEl>
                                          <p:spTgt spid="11"/>
                                        </p:tgtEl>
                                        <p:attrNameLst>
                                          <p:attrName>ppt_h</p:attrName>
                                        </p:attrNameLst>
                                      </p:cBhvr>
                                      <p:tavLst>
                                        <p:tav tm="0">
                                          <p:val>
                                            <p:fltVal val="0"/>
                                          </p:val>
                                        </p:tav>
                                        <p:tav tm="100000">
                                          <p:val>
                                            <p:strVal val="#ppt_h"/>
                                          </p:val>
                                        </p:tav>
                                      </p:tavLst>
                                    </p:anim>
                                    <p:animEffect transition="in" filter="fade">
                                      <p:cBhvr>
                                        <p:cTn id="15"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深度视觉·原创设计 https://www.docer.com/works?userid=22383862"/>
          <p:cNvGrpSpPr/>
          <p:nvPr/>
        </p:nvGrpSpPr>
        <p:grpSpPr>
          <a:xfrm>
            <a:off x="486747" y="1588"/>
            <a:ext cx="12377674" cy="6858000"/>
            <a:chOff x="486747" y="1588"/>
            <a:chExt cx="12377674" cy="6858000"/>
          </a:xfrm>
        </p:grpSpPr>
        <p:sp>
          <p:nvSpPr>
            <p:cNvPr id="9"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10" name="文本框 34"/>
            <p:cNvSpPr txBox="1"/>
            <p:nvPr/>
          </p:nvSpPr>
          <p:spPr>
            <a:xfrm>
              <a:off x="486747" y="290855"/>
              <a:ext cx="2284576" cy="645160"/>
            </a:xfrm>
            <a:prstGeom prst="rect">
              <a:avLst/>
            </a:prstGeom>
            <a:noFill/>
          </p:spPr>
          <p:txBody>
            <a:bodyPr wrap="square" rtlCol="0">
              <a:spAutoFit/>
            </a:bodyPr>
            <a:lstStyle/>
            <a:p>
              <a:r>
                <a:rPr lang="zh-CN" altLang="en-US" sz="2400" b="1" dirty="0">
                  <a:latin typeface="微软雅黑" charset="0"/>
                  <a:ea typeface="微软雅黑" charset="0"/>
                  <a:cs typeface="微软雅黑" charset="0"/>
                  <a:sym typeface="思源黑体" panose="020B0500000000000000" pitchFamily="34" charset="-122"/>
                </a:rPr>
                <a:t>项目背景介绍</a:t>
              </a:r>
              <a:endParaRPr lang="en-US" altLang="zh-CN" sz="2400" b="1" dirty="0">
                <a:latin typeface="微软雅黑" charset="0"/>
                <a:ea typeface="微软雅黑" charset="0"/>
                <a:cs typeface="微软雅黑" charset="0"/>
                <a:sym typeface="思源黑体" panose="020B0500000000000000" pitchFamily="34" charset="-122"/>
              </a:endParaRPr>
            </a:p>
            <a:p>
              <a:endParaRPr lang="zh-CN" altLang="en-US" sz="1200" dirty="0">
                <a:solidFill>
                  <a:schemeClr val="bg1">
                    <a:lumMod val="50000"/>
                  </a:schemeClr>
                </a:solidFill>
                <a:latin typeface="微软雅黑" charset="0"/>
                <a:ea typeface="微软雅黑" charset="0"/>
                <a:cs typeface="微软雅黑" charset="0"/>
                <a:sym typeface="思源黑体" panose="020B0500000000000000" pitchFamily="34" charset="-122"/>
              </a:endParaRPr>
            </a:p>
          </p:txBody>
        </p:sp>
        <p:sp>
          <p:nvSpPr>
            <p:cNvPr id="11"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深度视觉·原创设计 https://www.docer.com/works?userid=22383862"/>
          <p:cNvSpPr txBox="1"/>
          <p:nvPr/>
        </p:nvSpPr>
        <p:spPr>
          <a:xfrm>
            <a:off x="1274439" y="1447012"/>
            <a:ext cx="4161299" cy="492125"/>
          </a:xfrm>
          <a:prstGeom prst="rect">
            <a:avLst/>
          </a:prstGeom>
          <a:noFill/>
        </p:spPr>
        <p:txBody>
          <a:bodyPr wrap="square" lIns="91423" tIns="0" rIns="91423"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微软雅黑" charset="0"/>
                <a:ea typeface="微软雅黑" charset="0"/>
                <a:cs typeface="微软雅黑" charset="0"/>
                <a:sym typeface="+mn-ea"/>
              </a:rPr>
              <a:t>行业现状</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微软雅黑" charset="0"/>
              <a:ea typeface="微软雅黑" charset="0"/>
              <a:cs typeface="微软雅黑" charset="0"/>
              <a:sym typeface="+mn-ea"/>
            </a:endParaRPr>
          </a:p>
        </p:txBody>
      </p:sp>
      <p:sp>
        <p:nvSpPr>
          <p:cNvPr id="7" name="深度视觉·原创设计 https://www.docer.com/works?userid=22383862"/>
          <p:cNvSpPr txBox="1"/>
          <p:nvPr/>
        </p:nvSpPr>
        <p:spPr>
          <a:xfrm>
            <a:off x="1231347" y="2130525"/>
            <a:ext cx="4895236" cy="2706299"/>
          </a:xfrm>
          <a:prstGeom prst="rect">
            <a:avLst/>
          </a:prstGeom>
          <a:noFill/>
        </p:spPr>
        <p:txBody>
          <a:bodyPr wrap="square" lIns="91423" tIns="45712" rIns="91423" bIns="45712" rtlCol="0">
            <a:noAutofit/>
          </a:bodyPr>
          <a:lstStyle/>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a:solidFill>
                  <a:schemeClr val="bg1">
                    <a:lumMod val="50000"/>
                  </a:schemeClr>
                </a:solidFill>
                <a:latin typeface="微软雅黑" charset="0"/>
                <a:ea typeface="微软雅黑" charset="0"/>
                <a:cs typeface="微软雅黑" charset="0"/>
                <a:sym typeface="FZHei-B01S" panose="02010601030101010101" pitchFamily="2" charset="-122"/>
              </a:rPr>
              <a:t>当前5G基站建设面临以下问题：  </a:t>
            </a:r>
          </a:p>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a:solidFill>
                  <a:schemeClr val="bg1">
                    <a:lumMod val="50000"/>
                  </a:schemeClr>
                </a:solidFill>
                <a:latin typeface="微软雅黑" charset="0"/>
                <a:ea typeface="微软雅黑" charset="0"/>
                <a:cs typeface="微软雅黑" charset="0"/>
                <a:sym typeface="FZHei-B01S" panose="02010601030101010101" pitchFamily="2" charset="-122"/>
              </a:rPr>
              <a:t>- 传统规划方法的局限性：依赖人工经验和静态模型，难以动态整合经济、地理等多维数据，导致资源分配不均或浪费。  </a:t>
            </a:r>
          </a:p>
          <a:p>
            <a:pPr marL="0" marR="0" lvl="0" indent="0" algn="l" defTabSz="1217930" rtl="0" eaLnBrk="1" fontAlgn="auto" latinLnBrk="0" hangingPunct="1">
              <a:lnSpc>
                <a:spcPts val="2000"/>
              </a:lnSpc>
              <a:spcBef>
                <a:spcPts val="0"/>
              </a:spcBef>
              <a:spcAft>
                <a:spcPts val="0"/>
              </a:spcAft>
              <a:buClrTx/>
              <a:buSzTx/>
              <a:buFontTx/>
              <a:buNone/>
              <a:defRPr/>
            </a:pPr>
            <a:endParaRPr lang="zh-CN" altLang="en-US" sz="1400" dirty="0">
              <a:solidFill>
                <a:schemeClr val="bg1">
                  <a:lumMod val="50000"/>
                </a:schemeClr>
              </a:solidFill>
              <a:latin typeface="微软雅黑" charset="0"/>
              <a:ea typeface="微软雅黑" charset="0"/>
              <a:cs typeface="微软雅黑" charset="0"/>
              <a:sym typeface="FZHei-B01S" panose="02010601030101010101" pitchFamily="2" charset="-122"/>
            </a:endParaRPr>
          </a:p>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a:solidFill>
                  <a:schemeClr val="bg1">
                    <a:lumMod val="50000"/>
                  </a:schemeClr>
                </a:solidFill>
                <a:latin typeface="微软雅黑" charset="0"/>
                <a:ea typeface="微软雅黑" charset="0"/>
                <a:cs typeface="微软雅黑" charset="0"/>
                <a:sym typeface="FZHei-B01S" panose="02010601030101010101" pitchFamily="2" charset="-122"/>
              </a:rPr>
              <a:t>- 区域需求差异大：不同区域（如办公区、居住区、商业区）的信号需求随时间变化显著，传统方法无法高效适配。</a:t>
            </a:r>
          </a:p>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a:solidFill>
                  <a:schemeClr val="bg1">
                    <a:lumMod val="50000"/>
                  </a:schemeClr>
                </a:solidFill>
                <a:latin typeface="微软雅黑" charset="0"/>
                <a:ea typeface="微软雅黑" charset="0"/>
                <a:cs typeface="微软雅黑" charset="0"/>
                <a:sym typeface="FZHei-B01S" panose="02010601030101010101" pitchFamily="2" charset="-122"/>
              </a:rPr>
              <a:t>  </a:t>
            </a:r>
          </a:p>
          <a:p>
            <a:pPr marL="0" marR="0" lvl="0" indent="0" algn="l" defTabSz="1217930" rtl="0" eaLnBrk="1" fontAlgn="auto" latinLnBrk="0" hangingPunct="1">
              <a:lnSpc>
                <a:spcPts val="2000"/>
              </a:lnSpc>
              <a:spcBef>
                <a:spcPts val="0"/>
              </a:spcBef>
              <a:spcAft>
                <a:spcPts val="0"/>
              </a:spcAft>
              <a:buClrTx/>
              <a:buSzTx/>
              <a:buFontTx/>
              <a:buNone/>
              <a:defRPr/>
            </a:pPr>
            <a:r>
              <a:rPr lang="zh-CN" altLang="en-US" sz="1400" dirty="0">
                <a:solidFill>
                  <a:schemeClr val="bg1">
                    <a:lumMod val="50000"/>
                  </a:schemeClr>
                </a:solidFill>
                <a:latin typeface="微软雅黑" charset="0"/>
                <a:ea typeface="微软雅黑" charset="0"/>
                <a:cs typeface="微软雅黑" charset="0"/>
                <a:sym typeface="FZHei-B01S" panose="02010601030101010101" pitchFamily="2" charset="-122"/>
              </a:rPr>
              <a:t>- 成本与效益平衡困难：基站建设需兼顾覆盖范围、信号质量和投资回报，传统方法难以实现多目标优化。</a:t>
            </a:r>
            <a:endParaRPr lang="zh-CN" altLang="en-US">
              <a:latin typeface="微软雅黑" charset="0"/>
              <a:ea typeface="微软雅黑" charset="0"/>
              <a:cs typeface="微软雅黑" charset="0"/>
              <a:sym typeface="FZHei-B01S" panose="02010601030101010101" pitchFamily="2" charset="-122"/>
            </a:endParaRPr>
          </a:p>
        </p:txBody>
      </p:sp>
      <p:pic>
        <p:nvPicPr>
          <p:cNvPr id="12" name="E657119C-6982-421D-8BA7-E74DEB70A7D9-2" descr="upload_post_object_v2_3410585033"/>
          <p:cNvPicPr>
            <a:picLocks noChangeAspect="1"/>
          </p:cNvPicPr>
          <p:nvPr/>
        </p:nvPicPr>
        <p:blipFill>
          <a:blip r:embed="rId2"/>
          <a:stretch>
            <a:fillRect/>
          </a:stretch>
        </p:blipFill>
        <p:spPr>
          <a:xfrm>
            <a:off x="6427270" y="1116422"/>
            <a:ext cx="4809863" cy="44075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深度视觉·原创设计 https://www.docer.com/works?userid=22383862"/>
          <p:cNvGrpSpPr/>
          <p:nvPr/>
        </p:nvGrpSpPr>
        <p:grpSpPr>
          <a:xfrm>
            <a:off x="486747" y="1588"/>
            <a:ext cx="12377674" cy="6858000"/>
            <a:chOff x="486747" y="1588"/>
            <a:chExt cx="12377674" cy="6858000"/>
          </a:xfrm>
        </p:grpSpPr>
        <p:sp>
          <p:nvSpPr>
            <p:cNvPr id="9"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10" name="文本框 34"/>
            <p:cNvSpPr txBox="1"/>
            <p:nvPr/>
          </p:nvSpPr>
          <p:spPr>
            <a:xfrm>
              <a:off x="486747" y="290855"/>
              <a:ext cx="2284576" cy="645160"/>
            </a:xfrm>
            <a:prstGeom prst="rect">
              <a:avLst/>
            </a:prstGeom>
            <a:noFill/>
          </p:spPr>
          <p:txBody>
            <a:bodyPr wrap="square" rtlCol="0">
              <a:spAutoFit/>
            </a:bodyPr>
            <a:lstStyle/>
            <a:p>
              <a:r>
                <a:rPr lang="zh-CN" altLang="en-US" sz="2400" b="1" dirty="0">
                  <a:latin typeface="微软雅黑" charset="0"/>
                  <a:ea typeface="微软雅黑" charset="0"/>
                  <a:cs typeface="微软雅黑" charset="0"/>
                  <a:sym typeface="思源黑体" panose="020B0500000000000000" pitchFamily="34" charset="-122"/>
                </a:rPr>
                <a:t>项目背景介绍</a:t>
              </a:r>
              <a:endParaRPr lang="en-US" altLang="zh-CN" sz="2400" b="1" dirty="0">
                <a:latin typeface="微软雅黑" charset="0"/>
                <a:ea typeface="微软雅黑" charset="0"/>
                <a:cs typeface="微软雅黑" charset="0"/>
                <a:sym typeface="思源黑体" panose="020B0500000000000000" pitchFamily="34" charset="-122"/>
              </a:endParaRPr>
            </a:p>
            <a:p>
              <a:endParaRPr lang="zh-CN" altLang="en-US" sz="1200" dirty="0">
                <a:solidFill>
                  <a:schemeClr val="bg1">
                    <a:lumMod val="50000"/>
                  </a:schemeClr>
                </a:solidFill>
                <a:latin typeface="微软雅黑" charset="0"/>
                <a:ea typeface="微软雅黑" charset="0"/>
                <a:cs typeface="微软雅黑" charset="0"/>
                <a:sym typeface="思源黑体" panose="020B0500000000000000" pitchFamily="34" charset="-122"/>
              </a:endParaRPr>
            </a:p>
          </p:txBody>
        </p:sp>
        <p:sp>
          <p:nvSpPr>
            <p:cNvPr id="11"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6" name="深度视觉·原创设计 https://www.docer.com/works?userid=22383862"/>
          <p:cNvSpPr txBox="1"/>
          <p:nvPr/>
        </p:nvSpPr>
        <p:spPr>
          <a:xfrm>
            <a:off x="1216656" y="1587361"/>
            <a:ext cx="4161299" cy="492125"/>
          </a:xfrm>
          <a:prstGeom prst="rect">
            <a:avLst/>
          </a:prstGeom>
          <a:noFill/>
        </p:spPr>
        <p:txBody>
          <a:bodyPr wrap="square" lIns="91423" tIns="0" rIns="91423"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微软雅黑" charset="0"/>
                <a:ea typeface="微软雅黑" charset="0"/>
                <a:cs typeface="微软雅黑" charset="0"/>
                <a:sym typeface="+mn-ea"/>
              </a:rPr>
              <a:t>用户分析</a:t>
            </a:r>
          </a:p>
        </p:txBody>
      </p:sp>
      <p:sp>
        <p:nvSpPr>
          <p:cNvPr id="7" name="深度视觉·原创设计 https://www.docer.com/works?userid=22383862"/>
          <p:cNvSpPr txBox="1"/>
          <p:nvPr/>
        </p:nvSpPr>
        <p:spPr>
          <a:xfrm>
            <a:off x="1216623" y="2231366"/>
            <a:ext cx="4043978" cy="2398395"/>
          </a:xfrm>
          <a:prstGeom prst="rect">
            <a:avLst/>
          </a:prstGeom>
          <a:noFill/>
        </p:spPr>
        <p:txBody>
          <a:bodyPr wrap="square" lIns="91423" tIns="45712" rIns="91423" bIns="45712" rtlCol="0">
            <a:noAutofit/>
          </a:bodyPr>
          <a:lstStyle/>
          <a:p>
            <a:pPr marL="0" marR="0" lvl="0" indent="0" algn="l" defTabSz="121793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schemeClr>
                </a:solidFill>
                <a:effectLst/>
                <a:uLnTx/>
                <a:uFillTx/>
                <a:latin typeface="微软雅黑" charset="0"/>
                <a:ea typeface="微软雅黑" charset="0"/>
                <a:cs typeface="微软雅黑" charset="0"/>
                <a:sym typeface="FZHei-B01S" panose="02010601030101010101" pitchFamily="2" charset="-122"/>
              </a:rPr>
              <a:t>目标顾客群体：  </a:t>
            </a:r>
          </a:p>
          <a:p>
            <a:pPr marL="0" marR="0" lvl="0" indent="0" algn="l" defTabSz="121793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schemeClr>
                </a:solidFill>
                <a:effectLst/>
                <a:uLnTx/>
                <a:uFillTx/>
                <a:latin typeface="微软雅黑" charset="0"/>
                <a:ea typeface="微软雅黑" charset="0"/>
                <a:cs typeface="微软雅黑" charset="0"/>
                <a:sym typeface="FZHei-B01S" panose="02010601030101010101" pitchFamily="2" charset="-122"/>
              </a:rPr>
              <a:t>  - 电信运营商（如中国移动、中国联通、中国电信）：需求在于降低建设成本、提高基站利用效率，同时确保网络覆盖质量。  </a:t>
            </a:r>
          </a:p>
          <a:p>
            <a:pPr marL="0" marR="0" lvl="0" indent="0" algn="l" defTabSz="121793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schemeClr>
                </a:solidFill>
                <a:effectLst/>
                <a:uLnTx/>
                <a:uFillTx/>
                <a:latin typeface="微软雅黑" charset="0"/>
                <a:ea typeface="微软雅黑" charset="0"/>
                <a:cs typeface="微软雅黑" charset="0"/>
                <a:sym typeface="FZHei-B01S" panose="02010601030101010101" pitchFamily="2" charset="-122"/>
              </a:rPr>
              <a:t>  - 相关部门（如校园网规划、通信管理局）：需求在于基站建设符合学校或城市发展规划，兼顾经济效益和社会效益。  </a:t>
            </a:r>
          </a:p>
          <a:p>
            <a:pPr marL="0" marR="0" lvl="0" indent="0" algn="l" defTabSz="1217930" rtl="0" eaLnBrk="1" fontAlgn="auto" latinLnBrk="0" hangingPunct="1">
              <a:lnSpc>
                <a:spcPts val="2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50000"/>
                  </a:schemeClr>
                </a:solidFill>
                <a:effectLst/>
                <a:uLnTx/>
                <a:uFillTx/>
                <a:latin typeface="微软雅黑" charset="0"/>
                <a:ea typeface="微软雅黑" charset="0"/>
                <a:cs typeface="微软雅黑" charset="0"/>
                <a:sym typeface="FZHei-B01S" panose="02010601030101010101" pitchFamily="2" charset="-122"/>
              </a:rPr>
              <a:t>  - 终端消费者：会间接受益于更优质、更稳定的</a:t>
            </a:r>
            <a:r>
              <a:rPr kumimoji="0" lang="en-US" altLang="zh-CN" sz="1400" b="0" i="0" u="none" strike="noStrike" kern="1200" cap="none" spc="0" normalizeH="0" baseline="0" noProof="0" dirty="0">
                <a:ln>
                  <a:noFill/>
                </a:ln>
                <a:solidFill>
                  <a:schemeClr val="bg1">
                    <a:lumMod val="50000"/>
                  </a:schemeClr>
                </a:solidFill>
                <a:effectLst/>
                <a:uLnTx/>
                <a:uFillTx/>
                <a:latin typeface="微软雅黑" charset="0"/>
                <a:ea typeface="微软雅黑" charset="0"/>
                <a:cs typeface="微软雅黑" charset="0"/>
                <a:sym typeface="FZHei-B01S" panose="02010601030101010101" pitchFamily="2" charset="-122"/>
              </a:rPr>
              <a:t>5G</a:t>
            </a:r>
            <a:r>
              <a:rPr kumimoji="0" lang="zh-CN" altLang="en-US" sz="1400" b="0" i="0" u="none" strike="noStrike" kern="1200" cap="none" spc="0" normalizeH="0" baseline="0" noProof="0" dirty="0">
                <a:ln>
                  <a:noFill/>
                </a:ln>
                <a:solidFill>
                  <a:schemeClr val="bg1">
                    <a:lumMod val="50000"/>
                  </a:schemeClr>
                </a:solidFill>
                <a:effectLst/>
                <a:uLnTx/>
                <a:uFillTx/>
                <a:latin typeface="微软雅黑" charset="0"/>
                <a:ea typeface="微软雅黑" charset="0"/>
                <a:cs typeface="微软雅黑" charset="0"/>
                <a:sym typeface="FZHei-B01S" panose="02010601030101010101" pitchFamily="2" charset="-122"/>
              </a:rPr>
              <a:t>网络服务。</a:t>
            </a:r>
          </a:p>
        </p:txBody>
      </p:sp>
      <p:pic>
        <p:nvPicPr>
          <p:cNvPr id="12" name="E657119C-6982-421D-8BA7-E74DEB70A7D9-1" descr="upload_post_object_v2_2967910501"/>
          <p:cNvPicPr>
            <a:picLocks noChangeAspect="1"/>
          </p:cNvPicPr>
          <p:nvPr/>
        </p:nvPicPr>
        <p:blipFill>
          <a:blip r:embed="rId2"/>
          <a:stretch>
            <a:fillRect/>
          </a:stretch>
        </p:blipFill>
        <p:spPr>
          <a:xfrm>
            <a:off x="5541645" y="1588770"/>
            <a:ext cx="5977890" cy="3776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深度视觉·原创设计 https://www.docer.com/works?userid=22383862"/>
          <p:cNvGrpSpPr/>
          <p:nvPr/>
        </p:nvGrpSpPr>
        <p:grpSpPr>
          <a:xfrm>
            <a:off x="367126" y="1588"/>
            <a:ext cx="12497295" cy="6858000"/>
            <a:chOff x="367126" y="1588"/>
            <a:chExt cx="12497295" cy="6858000"/>
          </a:xfrm>
        </p:grpSpPr>
        <p:sp>
          <p:nvSpPr>
            <p:cNvPr id="17" name="Freeform 8"/>
            <p:cNvSpPr/>
            <p:nvPr/>
          </p:nvSpPr>
          <p:spPr bwMode="auto">
            <a:xfrm>
              <a:off x="5715175" y="1588"/>
              <a:ext cx="6480000" cy="6858000"/>
            </a:xfrm>
            <a:prstGeom prst="parallelogram">
              <a:avLst>
                <a:gd name="adj" fmla="val 48222"/>
              </a:avLst>
            </a:prstGeom>
            <a:solidFill>
              <a:schemeClr val="accent1">
                <a:alpha val="4000"/>
              </a:schemeClr>
            </a:soli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sp>
          <p:nvSpPr>
            <p:cNvPr id="18" name="文本框 34"/>
            <p:cNvSpPr txBox="1"/>
            <p:nvPr/>
          </p:nvSpPr>
          <p:spPr>
            <a:xfrm>
              <a:off x="367126" y="290855"/>
              <a:ext cx="2284576" cy="645160"/>
            </a:xfrm>
            <a:prstGeom prst="rect">
              <a:avLst/>
            </a:prstGeom>
            <a:noFill/>
          </p:spPr>
          <p:txBody>
            <a:bodyPr wrap="square" rtlCol="0">
              <a:spAutoFit/>
            </a:bodyPr>
            <a:lstStyle/>
            <a:p>
              <a:r>
                <a:rPr lang="zh-CN" altLang="en-US" sz="2400" dirty="0">
                  <a:latin typeface="微软雅黑" charset="0"/>
                  <a:ea typeface="微软雅黑" charset="0"/>
                  <a:cs typeface="微软雅黑" charset="0"/>
                  <a:sym typeface="思源黑体" panose="020B0500000000000000" pitchFamily="34" charset="-122"/>
                </a:rPr>
                <a:t>此处添加标题</a:t>
              </a:r>
              <a:endParaRPr lang="en-US" altLang="zh-CN" sz="2400" dirty="0">
                <a:latin typeface="微软雅黑" charset="0"/>
                <a:ea typeface="微软雅黑" charset="0"/>
                <a:cs typeface="微软雅黑" charset="0"/>
                <a:sym typeface="思源黑体" panose="020B0500000000000000" pitchFamily="34" charset="-122"/>
              </a:endParaRPr>
            </a:p>
            <a:p>
              <a:r>
                <a:rPr lang="en-US" altLang="zh-CN" sz="1200" dirty="0">
                  <a:solidFill>
                    <a:schemeClr val="bg1">
                      <a:lumMod val="50000"/>
                    </a:schemeClr>
                  </a:solidFill>
                  <a:latin typeface="微软雅黑" charset="0"/>
                  <a:ea typeface="微软雅黑" charset="0"/>
                  <a:cs typeface="微软雅黑" charset="0"/>
                  <a:sym typeface="思源黑体" panose="020B0500000000000000" pitchFamily="34" charset="-122"/>
                </a:rPr>
                <a:t>Add the title here</a:t>
              </a:r>
              <a:endParaRPr lang="zh-CN" altLang="en-US" sz="1200" dirty="0">
                <a:solidFill>
                  <a:schemeClr val="bg1">
                    <a:lumMod val="50000"/>
                  </a:schemeClr>
                </a:solidFill>
                <a:latin typeface="微软雅黑" charset="0"/>
                <a:ea typeface="微软雅黑" charset="0"/>
                <a:cs typeface="微软雅黑" charset="0"/>
                <a:sym typeface="思源黑体" panose="020B0500000000000000" pitchFamily="34" charset="-122"/>
              </a:endParaRPr>
            </a:p>
          </p:txBody>
        </p:sp>
        <p:sp>
          <p:nvSpPr>
            <p:cNvPr id="19" name="Freeform 8"/>
            <p:cNvSpPr/>
            <p:nvPr/>
          </p:nvSpPr>
          <p:spPr bwMode="auto">
            <a:xfrm>
              <a:off x="11519578" y="5436296"/>
              <a:ext cx="1344843" cy="1423292"/>
            </a:xfrm>
            <a:prstGeom prst="parallelogram">
              <a:avLst>
                <a:gd name="adj" fmla="val 48222"/>
              </a:avLst>
            </a:prstGeom>
            <a:gradFill>
              <a:gsLst>
                <a:gs pos="0">
                  <a:schemeClr val="accent1"/>
                </a:gs>
                <a:gs pos="100000">
                  <a:schemeClr val="accent2"/>
                </a:gs>
              </a:gsLst>
              <a:lin ang="2700000" scaled="1"/>
            </a:gradFill>
            <a:ln>
              <a:noFill/>
            </a:ln>
          </p:spPr>
          <p:txBody>
            <a:bodyPr vert="horz" wrap="square" lIns="91440" tIns="45720" rIns="91440" bIns="45720" numCol="1" anchor="t" anchorCtr="0" compatLnSpc="1"/>
            <a:lstStyle/>
            <a:p>
              <a:endParaRPr lang="zh-CN" altLang="en-US">
                <a:latin typeface="微软雅黑" charset="0"/>
                <a:ea typeface="微软雅黑" charset="0"/>
                <a:cs typeface="微软雅黑" charset="0"/>
                <a:sym typeface="思源黑体" panose="020B0500000000000000" pitchFamily="34" charset="-122"/>
              </a:endParaRPr>
            </a:p>
          </p:txBody>
        </p:sp>
      </p:grpSp>
      <p:sp>
        <p:nvSpPr>
          <p:cNvPr id="2" name="深度视觉·原创设计 https://www.docer.com/works?userid=22383862"/>
          <p:cNvSpPr/>
          <p:nvPr/>
        </p:nvSpPr>
        <p:spPr>
          <a:xfrm>
            <a:off x="0" y="0"/>
            <a:ext cx="12191999" cy="37597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charset="0"/>
              <a:ea typeface="微软雅黑" charset="0"/>
              <a:cs typeface="微软雅黑" charset="0"/>
            </a:endParaRPr>
          </a:p>
        </p:txBody>
      </p:sp>
      <p:sp>
        <p:nvSpPr>
          <p:cNvPr id="4" name="深度视觉·原创设计 https://www.docer.com/works?userid=22383862"/>
          <p:cNvSpPr/>
          <p:nvPr/>
        </p:nvSpPr>
        <p:spPr>
          <a:xfrm>
            <a:off x="5549083" y="4607214"/>
            <a:ext cx="386768" cy="3867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微软雅黑" charset="0"/>
                <a:ea typeface="微软雅黑" charset="0"/>
                <a:cs typeface="微软雅黑" charset="0"/>
              </a:rPr>
              <a:t>1</a:t>
            </a:r>
            <a:endParaRPr lang="en-US">
              <a:latin typeface="微软雅黑" charset="0"/>
              <a:ea typeface="微软雅黑" charset="0"/>
              <a:cs typeface="微软雅黑" charset="0"/>
            </a:endParaRPr>
          </a:p>
        </p:txBody>
      </p:sp>
      <p:sp>
        <p:nvSpPr>
          <p:cNvPr id="5" name="深度视觉·原创设计 https://www.docer.com/works?userid=22383862"/>
          <p:cNvSpPr/>
          <p:nvPr/>
        </p:nvSpPr>
        <p:spPr>
          <a:xfrm>
            <a:off x="8753693" y="4607214"/>
            <a:ext cx="386768" cy="3867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微软雅黑" charset="0"/>
                <a:ea typeface="微软雅黑" charset="0"/>
                <a:cs typeface="微软雅黑" charset="0"/>
              </a:rPr>
              <a:t>2</a:t>
            </a:r>
            <a:endParaRPr lang="en-US">
              <a:latin typeface="微软雅黑" charset="0"/>
              <a:ea typeface="微软雅黑" charset="0"/>
              <a:cs typeface="微软雅黑" charset="0"/>
            </a:endParaRPr>
          </a:p>
        </p:txBody>
      </p:sp>
      <p:sp>
        <p:nvSpPr>
          <p:cNvPr id="9" name="深度视觉·原创设计 https://www.docer.com/works?userid=22383862"/>
          <p:cNvSpPr txBox="1"/>
          <p:nvPr/>
        </p:nvSpPr>
        <p:spPr>
          <a:xfrm>
            <a:off x="5281016" y="546383"/>
            <a:ext cx="4566371" cy="849989"/>
          </a:xfrm>
          <a:prstGeom prst="rect">
            <a:avLst/>
          </a:prstGeom>
          <a:noFill/>
        </p:spPr>
        <p:txBody>
          <a:bodyPr wrap="square" rtlCol="0">
            <a:noAutofit/>
          </a:bodyPr>
          <a:lstStyle/>
          <a:p>
            <a:pPr algn="l"/>
            <a:r>
              <a:rPr lang="zh-CN" altLang="en-US" sz="4800" dirty="0">
                <a:solidFill>
                  <a:schemeClr val="bg1"/>
                </a:solidFill>
                <a:latin typeface="微软雅黑" charset="0"/>
                <a:ea typeface="微软雅黑" charset="0"/>
                <a:cs typeface="微软雅黑" charset="0"/>
              </a:rPr>
              <a:t>产品定位</a:t>
            </a:r>
          </a:p>
        </p:txBody>
      </p:sp>
      <p:sp>
        <p:nvSpPr>
          <p:cNvPr id="10" name="深度视觉·原创设计 https://www.docer.com/works?userid=22383862"/>
          <p:cNvSpPr/>
          <p:nvPr/>
        </p:nvSpPr>
        <p:spPr>
          <a:xfrm>
            <a:off x="5281016" y="1639687"/>
            <a:ext cx="5866016" cy="1753235"/>
          </a:xfrm>
          <a:prstGeom prst="rect">
            <a:avLst/>
          </a:prstGeom>
        </p:spPr>
        <p:txBody>
          <a:bodyPr wrap="square">
            <a:noAutofit/>
          </a:bodyPr>
          <a:lstStyle/>
          <a:p>
            <a:pPr algn="l">
              <a:lnSpc>
                <a:spcPct val="150000"/>
              </a:lnSpc>
            </a:pPr>
            <a:r>
              <a:rPr lang="zh-CN" altLang="en-US" dirty="0">
                <a:solidFill>
                  <a:schemeClr val="bg1"/>
                </a:solidFill>
                <a:latin typeface="微软雅黑" charset="0"/>
                <a:ea typeface="微软雅黑" charset="0"/>
                <a:cs typeface="微软雅黑" charset="0"/>
              </a:rPr>
              <a:t>该系统为运营商和相关部门提供智能化的基站规划工具，通过数学建模和AI工具，实现基站布局的科学化、精准化和高效化。</a:t>
            </a:r>
            <a:endParaRPr lang="zh-CN" altLang="en-US" dirty="0">
              <a:latin typeface="微软雅黑" charset="0"/>
              <a:ea typeface="微软雅黑" charset="0"/>
              <a:cs typeface="微软雅黑" charset="0"/>
            </a:endParaRPr>
          </a:p>
        </p:txBody>
      </p:sp>
      <p:sp>
        <p:nvSpPr>
          <p:cNvPr id="11" name="深度视觉·原创设计 https://www.docer.com/works?userid=22383862"/>
          <p:cNvSpPr/>
          <p:nvPr/>
        </p:nvSpPr>
        <p:spPr>
          <a:xfrm>
            <a:off x="6083472" y="4822236"/>
            <a:ext cx="2009488" cy="1116965"/>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微软雅黑" charset="0"/>
                <a:ea typeface="微软雅黑" charset="0"/>
                <a:cs typeface="微软雅黑" charset="0"/>
                <a:sym typeface="FZHei-B01S" panose="02010601030101010101" pitchFamily="2" charset="-122"/>
              </a:rPr>
              <a:t>对基站覆盖信号进行数学建模</a:t>
            </a:r>
          </a:p>
          <a:p>
            <a:pPr lvl="0" algn="l">
              <a:lnSpc>
                <a:spcPts val="2000"/>
              </a:lnSpc>
              <a:defRPr/>
            </a:pPr>
            <a:r>
              <a:rPr lang="en-US" altLang="zh-CN" sz="1100" dirty="0">
                <a:solidFill>
                  <a:schemeClr val="bg1">
                    <a:lumMod val="50000"/>
                  </a:schemeClr>
                </a:solidFill>
                <a:latin typeface="微软雅黑" charset="0"/>
                <a:ea typeface="微软雅黑" charset="0"/>
                <a:cs typeface="微软雅黑" charset="0"/>
                <a:sym typeface="FZHei-B01S" panose="02010601030101010101" pitchFamily="2" charset="-122"/>
              </a:rPr>
              <a:t>1.COST231 Walfisch Ikegami</a:t>
            </a:r>
            <a:r>
              <a:rPr lang="zh-CN" altLang="en-US" sz="1100" dirty="0">
                <a:solidFill>
                  <a:schemeClr val="bg1">
                    <a:lumMod val="50000"/>
                  </a:schemeClr>
                </a:solidFill>
                <a:latin typeface="微软雅黑" charset="0"/>
                <a:ea typeface="微软雅黑" charset="0"/>
                <a:cs typeface="微软雅黑" charset="0"/>
                <a:sym typeface="FZHei-B01S" panose="02010601030101010101" pitchFamily="2" charset="-122"/>
              </a:rPr>
              <a:t>模型</a:t>
            </a:r>
          </a:p>
          <a:p>
            <a:pPr lvl="0" algn="l">
              <a:lnSpc>
                <a:spcPts val="2000"/>
              </a:lnSpc>
              <a:defRPr/>
            </a:pPr>
            <a:r>
              <a:rPr lang="en-US" altLang="zh-CN" sz="1100" dirty="0">
                <a:solidFill>
                  <a:schemeClr val="bg1">
                    <a:lumMod val="50000"/>
                  </a:schemeClr>
                </a:solidFill>
                <a:latin typeface="微软雅黑" charset="0"/>
                <a:ea typeface="微软雅黑" charset="0"/>
                <a:cs typeface="微软雅黑" charset="0"/>
                <a:sym typeface="FZHei-B01S" panose="02010601030101010101" pitchFamily="2" charset="-122"/>
              </a:rPr>
              <a:t>2.</a:t>
            </a:r>
            <a:r>
              <a:rPr lang="zh-CN" altLang="en-US" sz="1100" dirty="0">
                <a:solidFill>
                  <a:schemeClr val="bg1">
                    <a:lumMod val="50000"/>
                  </a:schemeClr>
                </a:solidFill>
                <a:latin typeface="微软雅黑" charset="0"/>
                <a:ea typeface="微软雅黑" charset="0"/>
                <a:cs typeface="微软雅黑" charset="0"/>
                <a:sym typeface="FZHei-B01S" panose="02010601030101010101" pitchFamily="2" charset="-122"/>
              </a:rPr>
              <a:t>蒙特卡罗方法</a:t>
            </a:r>
          </a:p>
        </p:txBody>
      </p:sp>
      <p:sp>
        <p:nvSpPr>
          <p:cNvPr id="12" name="深度视觉·原创设计 https://www.docer.com/works?userid=22383862"/>
          <p:cNvSpPr/>
          <p:nvPr/>
        </p:nvSpPr>
        <p:spPr>
          <a:xfrm>
            <a:off x="6083472" y="4512007"/>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微软雅黑" charset="0"/>
                <a:ea typeface="微软雅黑" charset="0"/>
                <a:cs typeface="微软雅黑" charset="0"/>
                <a:sym typeface="+mn-ea"/>
              </a:rPr>
              <a:t>数学建模</a:t>
            </a:r>
          </a:p>
        </p:txBody>
      </p:sp>
      <p:sp>
        <p:nvSpPr>
          <p:cNvPr id="13" name="深度视觉·原创设计 https://www.docer.com/works?userid=22383862"/>
          <p:cNvSpPr/>
          <p:nvPr/>
        </p:nvSpPr>
        <p:spPr>
          <a:xfrm>
            <a:off x="9291621" y="4822236"/>
            <a:ext cx="2009488" cy="860425"/>
          </a:xfrm>
          <a:prstGeom prst="rect">
            <a:avLst/>
          </a:prstGeom>
        </p:spPr>
        <p:txBody>
          <a:bodyPr wrap="square">
            <a:spAutoFit/>
          </a:bodyPr>
          <a:lstStyle/>
          <a:p>
            <a:pPr lvl="0" algn="l">
              <a:lnSpc>
                <a:spcPts val="2000"/>
              </a:lnSpc>
              <a:defRPr/>
            </a:pPr>
            <a:r>
              <a:rPr lang="zh-CN" altLang="en-US" sz="1100" dirty="0">
                <a:solidFill>
                  <a:schemeClr val="bg1">
                    <a:lumMod val="50000"/>
                  </a:schemeClr>
                </a:solidFill>
                <a:latin typeface="微软雅黑" charset="0"/>
                <a:ea typeface="微软雅黑" charset="0"/>
                <a:cs typeface="微软雅黑" charset="0"/>
                <a:sym typeface="FZHei-B01S" panose="02010601030101010101" pitchFamily="2" charset="-122"/>
              </a:rPr>
              <a:t>分别</a:t>
            </a:r>
            <a:r>
              <a:rPr lang="zh-CN" altLang="en-US" sz="1100" dirty="0">
                <a:solidFill>
                  <a:schemeClr val="bg1">
                    <a:lumMod val="50000"/>
                  </a:schemeClr>
                </a:solidFill>
                <a:latin typeface="微软雅黑" charset="0"/>
                <a:ea typeface="微软雅黑" charset="0"/>
                <a:cs typeface="Arial" panose="020B0604020202020204" pitchFamily="34" charset="0"/>
                <a:sym typeface="FZHei-B01S" panose="02010601030101010101" pitchFamily="2" charset="-122"/>
              </a:rPr>
              <a:t>尝试</a:t>
            </a:r>
            <a:r>
              <a:rPr lang="zh-CN" altLang="en-US" sz="1100" dirty="0">
                <a:solidFill>
                  <a:schemeClr val="bg1">
                    <a:lumMod val="50000"/>
                  </a:schemeClr>
                </a:solidFill>
                <a:latin typeface="微软雅黑" charset="0"/>
                <a:ea typeface="微软雅黑" charset="0"/>
                <a:cs typeface="微软雅黑" charset="0"/>
                <a:sym typeface="FZHei-B01S" panose="02010601030101010101" pitchFamily="2" charset="-122"/>
              </a:rPr>
              <a:t>使用</a:t>
            </a:r>
            <a:r>
              <a:rPr lang="en-US" altLang="zh-CN" sz="1100" dirty="0">
                <a:solidFill>
                  <a:schemeClr val="bg1">
                    <a:lumMod val="50000"/>
                  </a:schemeClr>
                </a:solidFill>
                <a:latin typeface="微软雅黑" charset="0"/>
                <a:ea typeface="微软雅黑" charset="0"/>
                <a:cs typeface="Arial" panose="020B0604020202020204" pitchFamily="34" charset="0"/>
                <a:sym typeface="FZHei-B01S" panose="02010601030101010101" pitchFamily="2" charset="-122"/>
              </a:rPr>
              <a:t>AI</a:t>
            </a:r>
            <a:r>
              <a:rPr lang="zh-CN" altLang="en-US" sz="1100" dirty="0">
                <a:solidFill>
                  <a:schemeClr val="bg1">
                    <a:lumMod val="50000"/>
                  </a:schemeClr>
                </a:solidFill>
                <a:latin typeface="微软雅黑" charset="0"/>
                <a:ea typeface="微软雅黑" charset="0"/>
                <a:cs typeface="Arial" panose="020B0604020202020204" pitchFamily="34" charset="0"/>
                <a:sym typeface="FZHei-B01S" panose="02010601030101010101" pitchFamily="2" charset="-122"/>
              </a:rPr>
              <a:t>工具和</a:t>
            </a:r>
            <a:r>
              <a:rPr lang="en-US" altLang="zh-CN" sz="1100" dirty="0">
                <a:solidFill>
                  <a:schemeClr val="bg1">
                    <a:lumMod val="50000"/>
                  </a:schemeClr>
                </a:solidFill>
                <a:latin typeface="微软雅黑" charset="0"/>
                <a:ea typeface="微软雅黑" charset="0"/>
                <a:cs typeface="Arial" panose="020B0604020202020204" pitchFamily="34" charset="0"/>
                <a:sym typeface="FZHei-B01S" panose="02010601030101010101" pitchFamily="2" charset="-122"/>
              </a:rPr>
              <a:t>python</a:t>
            </a:r>
            <a:r>
              <a:rPr lang="zh-CN" altLang="en-US" sz="1100" dirty="0">
                <a:solidFill>
                  <a:schemeClr val="bg1">
                    <a:lumMod val="50000"/>
                  </a:schemeClr>
                </a:solidFill>
                <a:latin typeface="微软雅黑" charset="0"/>
                <a:ea typeface="微软雅黑" charset="0"/>
                <a:cs typeface="Arial" panose="020B0604020202020204" pitchFamily="34" charset="0"/>
                <a:sym typeface="FZHei-B01S" panose="02010601030101010101" pitchFamily="2" charset="-122"/>
              </a:rPr>
              <a:t>代码生成地形图对应的栅格矩阵</a:t>
            </a:r>
            <a:endParaRPr lang="zh-CN" altLang="en-US" sz="1100" dirty="0">
              <a:solidFill>
                <a:schemeClr val="bg1">
                  <a:lumMod val="50000"/>
                </a:schemeClr>
              </a:solidFill>
              <a:latin typeface="微软雅黑" charset="0"/>
              <a:ea typeface="微软雅黑" charset="0"/>
              <a:cs typeface="微软雅黑" charset="0"/>
              <a:sym typeface="FZHei-B01S" panose="02010601030101010101" pitchFamily="2" charset="-122"/>
            </a:endParaRPr>
          </a:p>
        </p:txBody>
      </p:sp>
      <p:sp>
        <p:nvSpPr>
          <p:cNvPr id="14" name="深度视觉·原创设计 https://www.docer.com/works?userid=22383862"/>
          <p:cNvSpPr/>
          <p:nvPr/>
        </p:nvSpPr>
        <p:spPr>
          <a:xfrm>
            <a:off x="9291621" y="4512007"/>
            <a:ext cx="1092141" cy="3371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微软雅黑" charset="0"/>
                <a:ea typeface="微软雅黑" charset="0"/>
                <a:cs typeface="微软雅黑" charset="0"/>
                <a:sym typeface="+mn-ea"/>
              </a:rPr>
              <a:t>AI</a:t>
            </a:r>
            <a:r>
              <a:rPr kumimoji="0" lang="zh-CN" altLang="en-US" sz="1600" b="1" i="0" u="none" strike="noStrike" kern="1200" cap="none" spc="0" normalizeH="0" baseline="0" noProof="0" dirty="0">
                <a:ln>
                  <a:noFill/>
                </a:ln>
                <a:solidFill>
                  <a:schemeClr val="tx1">
                    <a:lumMod val="75000"/>
                    <a:lumOff val="25000"/>
                  </a:schemeClr>
                </a:solidFill>
                <a:effectLst/>
                <a:uLnTx/>
                <a:uFillTx/>
                <a:latin typeface="微软雅黑" charset="0"/>
                <a:ea typeface="微软雅黑" charset="0"/>
                <a:cs typeface="微软雅黑" charset="0"/>
                <a:sym typeface="+mn-ea"/>
              </a:rPr>
              <a:t>工具</a:t>
            </a:r>
          </a:p>
        </p:txBody>
      </p:sp>
      <p:grpSp>
        <p:nvGrpSpPr>
          <p:cNvPr id="8" name="组合 7"/>
          <p:cNvGrpSpPr/>
          <p:nvPr userDrawn="1"/>
        </p:nvGrpSpPr>
        <p:grpSpPr>
          <a:xfrm>
            <a:off x="720725" y="1575435"/>
            <a:ext cx="4382770" cy="3870960"/>
            <a:chOff x="1135" y="2481"/>
            <a:chExt cx="6902" cy="6096"/>
          </a:xfrm>
        </p:grpSpPr>
        <p:pic>
          <p:nvPicPr>
            <p:cNvPr id="3" name="深度视觉·原创设计 https://www.docer.com/works?userid=223838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 y="2481"/>
              <a:ext cx="6902" cy="6096"/>
            </a:xfrm>
            <a:prstGeom prst="rect">
              <a:avLst/>
            </a:prstGeom>
          </p:spPr>
        </p:pic>
        <p:pic>
          <p:nvPicPr>
            <p:cNvPr id="6" name="图片 5" descr="post_object_image_921144903"/>
            <p:cNvPicPr>
              <a:picLocks noChangeAspect="1"/>
            </p:cNvPicPr>
            <p:nvPr/>
          </p:nvPicPr>
          <p:blipFill>
            <a:blip r:embed="rId3"/>
            <a:stretch>
              <a:fillRect/>
            </a:stretch>
          </p:blipFill>
          <p:spPr>
            <a:xfrm>
              <a:off x="1929" y="3202"/>
              <a:ext cx="5314" cy="3426"/>
            </a:xfrm>
            <a:prstGeom prst="rect">
              <a:avLst/>
            </a:prstGeom>
          </p:spPr>
        </p:pic>
      </p:grpSp>
      <p:sp>
        <p:nvSpPr>
          <p:cNvPr id="7" name="文本框 6"/>
          <p:cNvSpPr txBox="1"/>
          <p:nvPr userDrawn="1"/>
        </p:nvSpPr>
        <p:spPr>
          <a:xfrm>
            <a:off x="5376713" y="3815582"/>
            <a:ext cx="2214880" cy="583565"/>
          </a:xfrm>
          <a:prstGeom prst="rect">
            <a:avLst/>
          </a:prstGeom>
        </p:spPr>
        <p:txBody>
          <a:bodyPr wrap="none" rtlCol="0">
            <a:spAutoFit/>
          </a:bodyPr>
          <a:lstStyle/>
          <a:p>
            <a:r>
              <a:rPr lang="zh-CN" altLang="en-US" sz="3200">
                <a:solidFill>
                  <a:srgbClr val="FDC544"/>
                </a:solidFill>
                <a:latin typeface="微软雅黑" charset="0"/>
                <a:ea typeface="微软雅黑" charset="0"/>
                <a:cs typeface="微软雅黑" charset="0"/>
              </a:rPr>
              <a:t>两大亮点：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750"/>
                                        <p:tgtEl>
                                          <p:spTgt spid="10"/>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a:off x="1588" y="-15376"/>
            <a:ext cx="12188825" cy="3273731"/>
          </a:xfrm>
          <a:prstGeom prst="rect">
            <a:avLst/>
          </a:pr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charset="0"/>
              <a:ea typeface="微软雅黑" charset="0"/>
              <a:cs typeface="微软雅黑" charset="0"/>
            </a:endParaRPr>
          </a:p>
        </p:txBody>
      </p:sp>
      <p:sp>
        <p:nvSpPr>
          <p:cNvPr id="3" name="深度视觉·原创设计 https://www.docer.com/works?userid=22383862"/>
          <p:cNvSpPr txBox="1"/>
          <p:nvPr/>
        </p:nvSpPr>
        <p:spPr>
          <a:xfrm>
            <a:off x="5160422" y="890789"/>
            <a:ext cx="1523714" cy="1014730"/>
          </a:xfrm>
          <a:prstGeom prst="rect">
            <a:avLst/>
          </a:prstGeom>
          <a:solidFill>
            <a:schemeClr val="bg1"/>
          </a:solidFill>
        </p:spPr>
        <p:txBody>
          <a:bodyPr wrap="square" rtlCol="0">
            <a:spAutoFit/>
          </a:bodyPr>
          <a:lstStyle/>
          <a:p>
            <a:pPr lvl="0" algn="ctr"/>
            <a:r>
              <a:rPr lang="en-US" altLang="zh-CN" sz="6000" dirty="0">
                <a:solidFill>
                  <a:schemeClr val="tx1">
                    <a:lumMod val="75000"/>
                    <a:lumOff val="25000"/>
                  </a:schemeClr>
                </a:solidFill>
                <a:latin typeface="微软雅黑" charset="0"/>
                <a:ea typeface="微软雅黑" charset="0"/>
                <a:cs typeface="微软雅黑" charset="0"/>
                <a:sym typeface="+mn-lt"/>
              </a:rPr>
              <a:t>02</a:t>
            </a:r>
            <a:endParaRPr lang="zh-CN" altLang="en-US" sz="6000" dirty="0">
              <a:solidFill>
                <a:schemeClr val="tx1">
                  <a:lumMod val="75000"/>
                  <a:lumOff val="25000"/>
                </a:schemeClr>
              </a:solidFill>
              <a:latin typeface="微软雅黑" charset="0"/>
              <a:ea typeface="微软雅黑" charset="0"/>
              <a:cs typeface="微软雅黑" charset="0"/>
              <a:sym typeface="+mn-lt"/>
            </a:endParaRPr>
          </a:p>
        </p:txBody>
      </p:sp>
      <p:sp>
        <p:nvSpPr>
          <p:cNvPr id="4" name="深度视觉·原创设计 https://www.docer.com/works?userid=22383862"/>
          <p:cNvSpPr txBox="1"/>
          <p:nvPr/>
        </p:nvSpPr>
        <p:spPr>
          <a:xfrm>
            <a:off x="3381145" y="2344556"/>
            <a:ext cx="5429710" cy="583565"/>
          </a:xfrm>
          <a:prstGeom prst="rect">
            <a:avLst/>
          </a:prstGeom>
          <a:solidFill>
            <a:schemeClr val="bg1"/>
          </a:solidFill>
        </p:spPr>
        <p:txBody>
          <a:bodyPr wrap="square" rtlCol="0">
            <a:spAutoFit/>
          </a:bodyPr>
          <a:lstStyle/>
          <a:p>
            <a:pPr lvl="0" algn="ctr">
              <a:defRPr/>
            </a:pPr>
            <a:r>
              <a:rPr lang="en-US" altLang="zh-CN" sz="3200" dirty="0">
                <a:solidFill>
                  <a:schemeClr val="accent2"/>
                </a:solidFill>
                <a:latin typeface="微软雅黑" charset="0"/>
                <a:ea typeface="微软雅黑" charset="0"/>
                <a:cs typeface="微软雅黑" charset="0"/>
                <a:sym typeface="+mn-lt"/>
              </a:rPr>
              <a:t>Data preparation</a:t>
            </a:r>
          </a:p>
        </p:txBody>
      </p:sp>
      <p:sp>
        <p:nvSpPr>
          <p:cNvPr id="5" name="深度视觉·原创设计 https://www.docer.com/works?userid=22383862"/>
          <p:cNvSpPr txBox="1"/>
          <p:nvPr/>
        </p:nvSpPr>
        <p:spPr>
          <a:xfrm>
            <a:off x="3553864" y="3696459"/>
            <a:ext cx="4736829" cy="829945"/>
          </a:xfrm>
          <a:prstGeom prst="rect">
            <a:avLst/>
          </a:prstGeom>
          <a:noFill/>
        </p:spPr>
        <p:txBody>
          <a:bodyPr wrap="square" rtlCol="0">
            <a:spAutoFit/>
          </a:bodyPr>
          <a:lstStyle/>
          <a:p>
            <a:pPr algn="ctr"/>
            <a:r>
              <a:rPr lang="zh-CN" altLang="en-US" sz="4800" b="1" dirty="0">
                <a:solidFill>
                  <a:schemeClr val="tx1">
                    <a:lumMod val="75000"/>
                    <a:lumOff val="25000"/>
                  </a:schemeClr>
                </a:solidFill>
                <a:latin typeface="微软雅黑" charset="0"/>
                <a:ea typeface="微软雅黑" charset="0"/>
                <a:cs typeface="微软雅黑" charset="0"/>
                <a:sym typeface="思源黑体" panose="020B0500000000000000" pitchFamily="34" charset="-122"/>
              </a:rPr>
              <a:t>前期准备</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10.6157480314961,&quot;left&quot;:123.54811023622044,&quot;top&quot;:255.706062992126,&quot;width&quot;:796.6858267716536}"/>
</p:tagLst>
</file>

<file path=ppt/theme/theme1.xml><?xml version="1.0" encoding="utf-8"?>
<a:theme xmlns:a="http://schemas.openxmlformats.org/drawingml/2006/main" name="Office Theme">
  <a:themeElements>
    <a:clrScheme name="Custom 36">
      <a:dk1>
        <a:srgbClr val="000000"/>
      </a:dk1>
      <a:lt1>
        <a:srgbClr val="FFFFFF"/>
      </a:lt1>
      <a:dk2>
        <a:srgbClr val="44546A"/>
      </a:dk2>
      <a:lt2>
        <a:srgbClr val="E7E6E6"/>
      </a:lt2>
      <a:accent1>
        <a:srgbClr val="FDC544"/>
      </a:accent1>
      <a:accent2>
        <a:srgbClr val="FDC544"/>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657119C-6982-421D-8BA7-E74DEB70A7D9-1">
      <extobjdata type="E657119C-6982-421D-8BA7-E74DEB70A7D9" data="ewoJIkNhdGVnb3J5IiA6ICJmbG93IiwKCSJEZWZpbml0aW9uIiA6ICJKVGRDSlRJeWNHRm5aU1V5TWlVelFTVTNRaVV5TW5CaFpHUnBibWNsTWpJbE0wRXlNQ1V5UXlVeU1tOXlhV1Z1ZEdGMGFXOXVKVEl5SlROQkpUSXljRzl5ZEhKaGFYUWxNaklsTWtNbE1qSmlZV05yWjNKdmRXNWtRMjlzYjNJbE1qSWxNMEVsTWpKMGNtRnVjM0JoY21WdWRDVXlNaVV5UXlVeU1tZHlhV1JUYVhwbEpUSXlKVE5CTVRVbE1rTWxNakozYVdSMGFDVXlNaVV6UVRFM05URWxNa01sTWpKemFHOTNSM0pwWkNVeU1pVXpRWFJ5ZFdVbE1rTWxNakp5YVdOb1ZHVjRkQ1V5TWlVelFYUnlkV1VsTWtNbE1qSm9aV2xuYUhRbE1qSWxNMEU0TlRNbE4wUWxNa01sTWpKbGJHVnRaVzUwY3lVeU1pVXpRU1UzUWlVeU1sTlNWVWxTYWxabFEyODNNVE15TURJbE1qSWxNMEVsTjBJbE1qSnBaQ1V5TWlVelFTVXlNbE5TVlVsU2FsWmxRMjgzTVRNeU1ESWxNaklsTWtNbE1qSnVZVzFsSlRJeUpUTkJKVEl5Y205MWJtUlNaV04wWVc1bmJHVWxNaklsTWtNbE1qSjBhWFJzWlNVeU1pVXpRU1V5TWlWRk5TVTVReVU0TmlWRk9DVkJOeVU1TWlWRk55VTVSaVZCT1NWRk5TVkNSQ1ZCTW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pxUkdkdlRYSnRVM0JGTlRreU56a3pKVEl5SlRkRUpUSkRKVGRDSlRJeWJtRnRaU1V5TWlVelFTVXlNaVZGTlNVNU1DVTRSQ1ZGTnlWQk55VkNNQ1V5TWlVeVF5VXlNblI1Y0dVbE1qSWxNMEVsTWpKemRISnBibWNsTWpJbE1rTWxNakoyWVd4MVpTVXlNaVV6UVNVeU1pVXlNaVV5UXlVeU1tTmhkR1ZuYjNKNUpUSXlKVE5CSlRJeVpHVm1ZWFZzZENVeU1pVXlReVV5TW1sa0pUSXlKVE5CSlRJeWFrOU5TbUZPWTFaa1J6YzNNell5Tml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blZZZUZGU1ZrcHpWVUkzT1RBMk16SWxNaklsTjBRbE1rTWxOMElsTWpKdVlXMWxKVEl5SlROQkpUSXlKVVU0SlVKR0pUbEZKVVUySlRoRkpVRTFKVEl5SlRKREpUSXlkSGx3WlNVeU1pVXpRU1V5TW14cGJtc2xNaklsTWtNbE1qSjJZV3gxWlNVeU1pVXpRU1V5TWlVeU1pVXlReVV5TW1OaGRHVm5iM0o1SlRJeUpUTkJKVEl5WkdWbVlYVnNkQ1V5TWlVeVF5VXlNbWxrSlRJeUpUTkJKVEl5UWxkUVdubFZWRmRTVkRnME1qQTJOQ1V5TWlVM1JDVXlReVUzUWlVeU1tNWhiV1VsTWpJbE0wRWxNaklsUlRRbFFrVWxRa1lsUlRjbFFVTWxRa0VsTWpJbE1rTWxNakowZVhCbEpUSXlKVE5CSlRJeWMzUnlhVzVuSlRJeUpUSkRKVEl5ZG1Gc2RXVWxNaklsTTBFbE1qSWxNaklsTWtNbE1qSmpZWFJsWjI5eWVTVXlNaVV6UVNVeU1tUmxabUYxYkhRbE1qSWxNa01sTWpKcFpDVXlNaVV6UVNVeU1uQkhUMDlzYzFKSWJubzBOREU0T0RFbE1qSWxOMFFsTlVRbE1rTWxNakp3Y205d2N5VXlNaVV6UVNVM1FpVXlNbmdsTWpJbE0wRTBNelV1TmpBd01EQTJNVEF6TlRFMU5pVXlReVV5TW5rbE1qSWxNMEV4TnpJdU56azVPVGsxTkRJeU16WXpNamdsTWtNbE1qSjNKVEl5SlROQk9UWWxNa01sTWpKb0pUSXlKVE5CTlRRbE1rTWxNako2YVc1a1pYZ2xNaklsTTBFeEpUSkRKVEl5WVc1bmJHVWxNaklsTTBFd0pUZEVKVEpESlRJeWMyaGhjR1ZUZEhsc1pTVXlNaVV6UVNVM1FpVXlNbUZzY0doaEpUSXlKVE5CTVNVM1JDVXlReVV5TW14cGJtVlRkSGxzWlNVeU1pVXpRU1UzUWlVeU1teHBibVZYYVdSMGFDVXlNaVV6UVRFdU5TVXlReVV5TW14cGJtVkRiMnh2Y2lVeU1pVXpRU1V5TWpBbE1rTXdKVEpETUNVeU1pVTNSQ1V5UXlVeU1tWnBiR3hUZEhsc1pTVXlNaVV6UVNVM1FpVXlNblI1Y0dVbE1qSWxNMEVsTWpKemIyeHBaQ1V5TWlVeVF5VXlNbU52Ykc5eUpUSXlKVE5CSlRJeU1qVTFKVEpETWpNeUpUSkRNVEUxSlRJeUpUZEVKVEpESlRJeWRHaGxiV1VsTWpJbE0wRWxOMElsTjBRbE1rTWxNakp3WVhSb0pUSXlKVE5CSlRWQ0pUZENKVEl5WVdOMGFXOXVjeVV5TWlVelFTVTFRaVUzUWlVeU1tRmpkR2x2YmlVeU1pVXpRU1V5TW0xdmRtVWxNaklsTWtNbE1qSjRKVEl5SlROQkpUSXlNQ1V5TWlVeVF5VXlNbmtsTWpJbE0wRWxNakkwSlRJeUpUZEVKVEpESlRkQ0pUSXlZV04wYVc5dUpUSXlKVE5CSlRJeWNYVmhaSEpoZEdsalEzVnlkbVVsTWpJbE1rTWxNako0TVNVeU1pVXpRU1V5TWpBbE1qSWxNa01sTWpKNU1TVXlNaVV6UVNVeU1qQWxNaklsTWtNbE1qSjRKVEl5SlROQkpUSXlOQ1V5TWlVeVF5VXlNbmtsTWpJbE0wRWxNakl3SlRJeUpUZEVKVEpESlRkQ0pUSXlZV04wYVc5dUpUSXlKVE5CSlRJeWJHbHVaU1V5TWlVeVF5VXlNbmdsTWpJbE0wRWxNakozTFRRbE1qSWxNa01sTWpKNUpUSXlKVE5CSlRJeU1DVXlNaVUzUkNVeVF5VTNRaVV5TW1GamRHbHZiaVV5TWlVelFTVXlNbkYxWVdSeVlYUnBZME4xY25abEpUSXlKVEpESlRJeWVERWxNaklsTTBFbE1qSjNKVEl5SlRKREpUSXllVEVsTWpJbE0wRWxNakl3SlRJeUpUSkRKVEl5ZUNVeU1pVXpRU1V5TW5jbE1qSWxNa01sTWpKNUpUSXlKVE5CSlRJeU5DVXlNaVUzUkNVeVF5VTNRaVV5TW1GamRHbHZiaVV5TWlVelFTVXlNbXhwYm1VbE1qSWxNa01sTWpKNEpUSXlKVE5CSlRJeWR5VXlNaVV5UXlVeU1ua2xNaklsTTBFbE1qSm9MVFFsTWpJbE4wUWxNa01sTjBJbE1qSmhZM1JwYjI0bE1qSWxNMEVsTWpKeGRXRmtjbUYwYVdORGRYSjJaU1V5TWlVeVF5VXlNbmd4SlRJeUpUTkJKVEl5ZHlVeU1pVXlReVV5TW5reEpUSXlKVE5CSlRJeWFDVXlNaVV5UXlVeU1uZ2xNaklsTTBFbE1qSjNMVFFsTWpJbE1rTWxNako1SlRJeUpUTkJKVEl5YUNVeU1pVTNSQ1V5UXlVM1FpVXlNbUZqZEdsdmJpVXlNaVV6UVNVeU1teHBibVVsTWpJbE1rTWxNako0SlRJeUpUTkJKVEl5TkNVeU1pVXlReVV5TW5rbE1qSWxNMEVsTWpKb0pUSXlKVGRFSlRKREpUZENKVEl5WVdOMGFXOXVKVEl5SlROQkpUSXljWFZoWkhKaGRHbGpRM1Z5ZG1VbE1qSWxNa01sTWpKNE1TVXlNaVV6UVNVeU1qQWxNaklsTWtNbE1qSjVNU1V5TWlVelFTVXlNbWdsTWpJbE1rTWxNako0SlRJeUpUTkJKVEl5TUNVeU1pVXlReVV5TW5rbE1qSWxNMEVsTWpKb0xUUWxNaklsTjBRbE1rTWxOMElsTWpKaFkzUnBiMjRsTWpJbE0wRWxNakpqYkc5elpTVXlNaVUzUkNVMVJDVTNSQ1UxUkNVeVF5VXlNbVp2Ym5SVGRIbHNaU1V5TWlVelFTVTNRaVUzUkNVeVF5VXlNblJsZUhSQ2JHOWpheVV5TWlVelFTVTFRaVUzUWlVeU1uQnZjMmwwYVc5dUpUSXlKVE5CSlRkQ0pUSXllQ1V5TWlVelFURXdKVEpESlRJeWVTVXlNaVV6UVRBbE1rTWxNakozSlRJeUpUTkJKVEl5ZHkweU1DVXlNaVV5UXlVeU1tZ2xNaklsTTBFbE1qSm9KVEl5SlRkRUpUSkRKVEl5ZEdWNGRDVXlNaVV6UVNVeU1pVkZOeVU1TkNWQ05TVkZOQ1ZDUmlWQk1TVkZPQ1ZDUmlVNU1DVkZPQ1U1TUNWQk5TVkZOU1U1TlNVNE5p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tWSlMzZHJWRlJQVFVrM05EZ3lPRElsTWpJbE0wRWxOMElsTWpKcFpDVXlNaVV6UVNVeU1rVkpTM2RyVkZSUFRVazNORGd5T0RJbE1qSWxNa01sTWpKdVlXMWxKVEl5SlROQkpUSXljbTkxYm1SU1pXTjBZVzVuYkdVbE1qSWxNa01sTWpKMGFYUnNaU1V5TWlVelFTVXlNaVZGTlNVNVF5VTROaVZGT0NWQk55VTVNaVZGTnlVNVJpVkJPU1ZGTlNWQ1JDVkJNaVV5TWlVeVF5VXlNbU5oZEdWbmIzSjVKVEl5SlROQkpUSXlZbUZ6YVdNbE1qSWxNa01sTWpKbmNtOTFjQ1V5TWlVelFTVXlNaVV5TWlVeVF5VXlNbWR5YjNWd1RtRnRaU1V5TWlVelFXNTFiR3dsTWtNbE1qSnNiMk5yWldRbE1qSWxNMEZtWVd4elpTVXlReVV5TW14cGJtc2xNaklsTTBFbE1qSWxNaklsTWtNbE1qSmphR2xzWkhKbGJpVXlNaVV6UVNVMVFpVTFSQ1V5UXlVeU1uQmhjbVZ1ZENVeU1pVXpRU1V5TWlVeU1pVXlReVV5TW5KbGMybDZaVVJwY2lVeU1pVXpRU1UxUWlVeU1uUnNKVEl5SlRKREpUSXlkSElsTWpJbE1rTWxNakppY2lVeU1pVXlReVV5TW1Kc0pUSXlKVEpESlRJeWJDVXlNaVV5UXlVeU1uUWxNaklsTWtNbE1qSnlKVEl5SlRKREpUSXlZaV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VptbDRaV1JNYVc1ck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lFaV1JwVUcxdVRYZExNakV3TmpFMkpUSXlKVGRFSlRKREpUZENKVEl5Ym1GdFpTVXlNaVV6UVNVeU1pVkZOU1U1TUNVNFJDVkZOeVZCTnlWQ01DVXlNaVV5UXlVeU1uUjVjR1VsTWpJbE0wRWxNakp6ZEhKcGJtY2xNaklsTWtNbE1qSjJZV3gxWlNVeU1pVXpRU1V5TWlVeU1pVXlReVV5TW1OaGRHVm5iM0o1SlRJeUpUTkJKVEl5WkdWbVlYVnNkQ1V5TWlVeVF5VXlNbWxrSlRJeUpUTkJKVEl5Y0hORlFrUjJaWHBNU2pVM01URTJNeVV5TWlVM1JDVXlReVUzUWlVeU1tNWhiV1VsTWpJbE0wRWxNaklsUlRZbE9Ea2xPREFsUlRZbE9VTWxPRGtsUlRnbE9EQWxPRFVsTWpJbE1rTWxNakowZVhCbEpUSXlKVE5CSlRJeWMzUnlhVzVuSlRJeUpUSkRKVEl5ZG1Gc2RXVWxNaklsTTBFbE1qSWxNaklsTWtNbE1qSmpZWFJsWjI5eWVTVXlNaVV6UVNVeU1tUmxabUYxYkhRbE1qSWxNa01sTWpKcFpDVXlNaVV6UVNVeU1sQkxhM3B4ZWt0WmRrZ3pOVGcxTnpjbE1qSWxOMFFsTWtNbE4wSWxNakp1WVcxbEpUSXlKVE5CSlRJeUpVVTRKVUpHSlRsRkpVVTJKVGhGSlVFMUpUSXlKVEpESlRJeWRIbHdaU1V5TWlVelFTVXlNbXhwYm1zbE1qSWxNa01sTWpKMllXeDFaU1V5TWlVelFTVXlNaVV5TWlVeVF5VXlNbU5oZEdWbmIzSjVKVEl5SlROQkpUSXlaR1ZtWVhWc2RDVXlNaVV5UXlVeU1tbGtKVEl5SlROQkpUSXlRbWR5VTJSUlNXaFhSRFE0T0Rrek9TVXlNaVUzUkNVeVF5VTNRaVV5TW01aGJXVWxNaklsTTBFbE1qSWxSVFFsUWtVbFFrWWxSVGNsUVVNbFFrRWxNaklsTWtNbE1qSjBlWEJsSlRJeUpUTkJKVEl5YzNSeWFXNW5KVEl5SlRKREpUSXlkbUZzZFdVbE1qSWxNMEVsTWpJbE1qSWxNa01sTWpKallYUmxaMjl5ZVNVeU1pVXpRU1V5TW1SbFptRjFiSFFsTWpJbE1rTWxNakpwWkNVeU1pVXpRU1V5TWxSWVpsQk5SbTVQUzNJek5EVTBORFlsTWpJbE4wUWxOVVFsTWtNbE1qSndjbTl3Y3lVeU1pVXpRU1UzUWlVeU1uZ2xNaklsTTBFME16VXVOakF3TURBMk1UQXpOVEUxTmlVeVF5VXlNbmtsTWpJbE0wRXlORGN1TWprNU9UazFOREl5TXpZek1qZ2xNa01sTWpKM0pUSXlKVE5CT1RZbE1rTWxNakpvSlRJeUpUTkJOVFFsTWtNbE1qSjZhVzVrWlhnbE1qSWxNMEV5SlRKREpUSXlZVzVuYkdVbE1qSWxNMEV3SlRkRUpUSkRKVEl5YzJoaGNHVlRkSGxzWlNVeU1pVXpRU1UzUWlVeU1tRnNjR2hoSlRJeUpUTkJNU1UzUkNVeVF5VXlNbXhwYm1WVGRIbHNaU1V5TWlVelFTVTNRaVV5TW14cGJtVlhhV1IwYUNVeU1pVXpRVEV1TlNVM1JDVXlReVV5TW1acGJHeFRkSGxzWlNVeU1pVXpRU1UzUWlVM1JDVXlReVV5TW5Sb1pXMWxKVEl5SlROQkpUZENKVGRFSlRKREpUSXljR0YwYUNVeU1pVXpRU1UxUWlVM1FpVXlNbUZqZEdsdmJuTWxNaklsTTBFbE5VSWxOMElsTWpKaFkzUnBiMjRsTWpJbE0wRWxNakp0YjNabEpUSXlKVEpESlRJeWVDVXlNaVV6UVNVeU1qQWxNaklsTWtNbE1qSjVKVEl5SlROQkpUSXlOQ1V5TWlVM1JDVXlReVUzUWlVeU1tRmpkR2x2YmlVeU1pVXpRU1V5TW5GMVlXUnlZWFJwWTBOMWNuWmxKVEl5SlRKREpUSXllREVsTWpJbE0wRWxNakl3SlRJeUpUSkRKVEl5ZVRFbE1qSWxNMEVsTWpJd0pUSXlKVEpESlRJeWVDVXlNaVV6UVNVeU1qUWxNaklsTWtNbE1qSjVKVEl5SlROQkpUSXlNQ1V5TWlVM1JDVXlReVUzUWlVeU1tRmpkR2x2YmlVeU1pVXpRU1V5TW14cGJtVWxNaklsTWtNbE1qSjRKVEl5SlROQkpUSXlkeTAwSlRJeUpUSkRKVEl5ZVNVeU1pVXpRU1V5TWpBbE1qSWxOMFFsTWtNbE4wSWxNakpoWTNScGIyNGxNaklsTTBFbE1qSnhkV0ZrY21GMGFXTkRkWEoyWlNVeU1pVXlReVV5TW5neEpUSXlKVE5CSlRJeWR5VXlNaVV5UXlVeU1ua3hKVEl5SlROQkpUSXlNQ1V5TWlVeVF5VXlNbmdsTWpJbE0wRWxNakozSlRJeUpUSkRKVEl5ZVNVeU1pVXpRU1V5TWpRbE1qSWxOMFFsTWtNbE4wSWxNakpoWTNScGIyNGxNaklsTTBFbE1qSnNhVzVsSlRJeUpUSkRKVEl5ZUNVeU1pVXpRU1V5TW5jbE1qSWxNa01sTWpKNUpUSXlKVE5CSlRJeWFDMDBKVEl5SlRkRUpUSkRKVGRDSlRJeVlXTjBhVzl1SlRJeUpUTkJKVEl5Y1hWaFpISmhkR2xqUTNWeWRtVWxNaklsTWtNbE1qSjRNU1V5TWlVelFTVXlNbmNsTWpJbE1rTWxNako1TVNVeU1pVXpRU1V5TW1nbE1qSWxNa01sTWpKNEpUSXlKVE5CSlRJeWR5MDBKVEl5SlRKREpUSXllU1V5TWlVelFTVXlNbWdsTWpJbE4wUWxNa01sTjBJbE1qSmhZM1JwYjI0bE1qSWxNMEVsTWpKc2FXNWxKVEl5SlRKREpUSXllQ1V5TWlVelFTVXlNalFsTWpJbE1rTWxNako1SlRJeUpUTkJKVEl5YUNVeU1pVTNSQ1V5UXlVM1FpVXlNbUZqZEdsdmJpVXlNaVV6UVNVeU1uRjFZV1J5WVhScFkwTjFjblpsSlRJeUpUSkRKVEl5ZURFbE1qSWxNMEVsTWpJd0pUSXlKVEpESlRJeWVURWxNaklsTTBFbE1qSm9KVEl5SlRKREpUSXllQ1V5TWlVelFTVXlNakFsTWpJbE1rTWxNako1SlRJeUpUTkJKVEl5YUMwME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UWxRamdsUVVRbFJUVWxPVUlsUWtRbFJUY2xRVGNsUWtJbFJUVWxPRUVsUVRn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4UVZoV1NubFNWbVZTT1RRMk5EazFKVEl5SlROQkpUZENKVEl5YVdRbE1qSWxNMEVsTWpKeFFWaFdTbmxTVm1WU09UUTJORGsxSlRJeUpUSkRKVEl5Ym1GdFpTVXlNaVV6UVNVeU1uSnZkVzVrVW1WamRHRnVaMnhsSlRJeUpUSkRKVEl5ZEdsMGJHVWxNaklsTTBFbE1qSWxSVFVsT1VNbE9EWWxSVGdsUVRjbE9USWxSVGNsT1VZbFFUa2xSVFVsUWtRbFFUSWxNaklsTWtNbE1qSmpZWFJsWjI5eWVTVXlNaVV6UVNVeU1tSmhjMmxq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XlReVV5TW13bE1qSWxNa01sTWpKMEpUSXlKVEpESlRJeWNpVXlNaVV5UXlVeU1tSWxNaklsTlVRbE1rTWxNakpoZEhSeWFXSjFkR1VsTWpJbE0wRWxOMElsTWpKamIyNTBZV2x1WlhJbE1qSWxNMEZtWVd4elpTVXlReVV5TW5acGMybGliR1VsTWpJbE0wRjBjblZsSlRKREpUSXljbTkwWVhSaFlteGxKVEl5SlROQmRISjFaU1V5UXlVeU1teHBibXRoWW14bEpUSXlKVE5CZEhKMVpTVXlReVV5TW1OdmJHeGhjSE5oWW14bEpUSXlKVE5CWm1Gc2MyVWxNa01sTWpKamIyeHNZWEJ6WldRbE1qSWxNMEZtWVd4elpTVXlReVV5TW1acGVHVmtUR2x1YXlVeU1pVXpRV1poYkhObEpUSkRKVEl5YldGeWEyVnlUMlptYzJWMEpUSXlKVE5CTlNVM1JDVXlReVV5TW1SaGRHRkJkSFJ5YVdKMWRHVnpKVEl5SlROQkpUVkNKVGRDSlRJeWJtRnRaU1V5TWlVelFTVXlNaVZGTlNWQ1FTVTRSaVZGTlNVNFJpVkNOeVV5TWlVeVF5VXlNblI1Y0dVbE1qSWxNMEVsTWpKdWRXMWlaWElsTWpJbE1rTWxNakoyWVd4MVpTVXlNaVV6UVNVeU1pVXlNaVV5UXlVeU1tTmhkR1ZuYjNKNUpUSXlKVE5CSlRJeVpHVm1ZWFZzZENVeU1pVXlReVV5TW1sa0pUSXlKVE5CSlRJeVIzbGpUSGRQZVVkMGJqazJPVEk1TlNVeU1pVTNSQ1V5UXlVM1FpVXlNbTVoYldVbE1qSWxNMEVsTWpJbFJUVWxPVEFsT0VRbFJUY2xRVGNsUWpBbE1qSWxNa01sTWpKMGVYQmxKVEl5SlROQkpUSXljM1J5YVc1bkpUSXlKVEpESlRJeWRtRnNkV1VsTWpJbE0wRWxNaklsTWpJbE1rTWxNakpqWVhSbFoyOXllU1V5TWlVelFTVXlNbVJsWm1GMWJIUWxNaklsTWtNbE1qSnBaQ1V5TWlVelFTVXlNa1ZTYzFoTVFubFRhVXMzTkRjNU5EUWxNaklsTjBRbE1rTWxOMElsTWpKdVlXMWxKVEl5SlROQkpUSXlKVVUySlRnNUpUZ3dKVVUySlRsREpUZzVKVVU0SlRnd0pUZzFKVEl5SlRKREpUSXlkSGx3WlNVeU1pVXpRU1V5TW5OMGNtbHVaeVV5TWlVeVF5VXlNblpoYkhWbEpUSXlKVE5CSlRJeUpUSXlKVEpESlRJeVkyRjBaV2R2Y25rbE1qSWxNMEVsTWpKa1pXWmhkV3gwSlRJeUpUSkRKVEl5YVdRbE1qSWxNMEVsTWpKRWJHdGlhbTlFVm1aMU5qWXlNemMySlRJeUpUZEVKVEpESlRkQ0pUSXlibUZ0WlNVeU1pVXpRU1V5TWlWRk9DVkNSaVU1UlNWRk5pVTRSU1ZCTlNVeU1pVXlReVV5TW5SNWNHVWxNaklsTTBFbE1qSnNhVzVySlRJeUpUSkRKVEl5ZG1Gc2RXVWxNaklsTTBFbE1qSWxNaklsTWtNbE1qSmpZWFJsWjI5eWVTVXlNaVV6UVNVeU1tUmxabUYxYkhRbE1qSWxNa01sTWpKcFpDVXlNaVV6UVNVeU1tTkxVMVZsVlV0M1Ywc3dOVFF4T1RNbE1qSWxOMFFsTWtNbE4wSWxNakp1WVcxbEpUSXlKVE5CSlRJeUpVVTBKVUpGSlVKR0pVVTNKVUZESlVKQkpUSXlKVEpESlRJeWRIbHdaU1V5TWlVelFTVXlNbk4wY21sdVp5VXlNaVV5UXlVeU1uWmhiSFZsSlRJeUpUTkJKVEl5SlRJeUpUSkRKVEl5WTJGMFpXZHZjbmtsTWpJbE0wRWxNakprWldaaGRXeDBKVEl5SlRKREpUSXlhV1FsTWpJbE0wRWxNako1WkVKeFVGVnVlRTl4TVRFMk9UZzNKVEl5SlRkRUpUVkVKVEpESlRJeWNISnZjSE1sTWpJbE0wRWxOMElsTWpKNEpUSXlKVE5CTkRNMUxqWXdNREF3TmpFd016VXhOVFlsTWtNbE1qSjVKVEl5SlROQk16SXhMamM1T1RrNU5UUXlNak0yTXpNbE1rTWxNakozSlRJeUpUTkJPVFlsTWtNbE1qSm9KVEl5SlROQk5UUWxNa01sTWpKNmFXNWtaWGdsTWpJbE0wRXpKVEpESlRJeVlXNW5iR1VsTWpJbE0wRXdKVGRFSlRKREpUSXljMmhoY0dWVGRIbHNaU1V5TWlVelFTVTNRaVV5TW1Gc2NHaGhKVEl5SlROQk1TVTNSQ1V5UXlVeU1teHBibVZUZEhsc1pTVXlNaVV6UVNVM1FpVXlNbXhwYm1WWGFXUjBhQ1V5TWlVelFURXVOU1UzUkNVeVF5VXlNbVpwYkd4VGRIbHNaU1V5TWlVelFTVTNRaVUzUkNVeVF5VXlNblJvWlcxbEpUSXlKVE5CSlRkQ0pUZEVKVEpESlRJeWNHRjBhQ1V5TWlVelFTVTFRaVUzUWlVeU1tRmpkR2x2Ym5NbE1qSWxNMEVsTlVJbE4wSWxNakpoWTNScGIyNGxNaklsTTBFbE1qSnRiM1psSlRJeUpUSkRKVEl5ZUNVeU1pVXpRU1V5TWpBbE1qSWxNa01sTWpKNUpUSXlKVE5CSlRJeU5DVXlNaVUzUkNVeVF5VTNRaVV5TW1GamRHbHZiaVV5TWlVelFTVXlNbkYxWVdSeVlYUnBZME4xY25abEpUSXlKVEpESlRJeWVERWxNaklsTTBFbE1qSXdKVEl5SlRKREpUSXllVEVsTWpJbE0wRWxNakl3SlRJeUpUSkRKVEl5ZUNVeU1pVXpRU1V5TWpRbE1qSWxNa01sTWpKNUpUSXlKVE5CSlRJeU1DVXlNaVUzUkNVeVF5VTNRaVV5TW1GamRHbHZiaVV5TWlVelFTVXlNbXhwYm1VbE1qSWxNa01sTWpKNEpUSXlKVE5CSlRJeWR5MDBKVEl5SlRKREpUSXllU1V5TWlVelFTVXlNakFsTWpJbE4wUWxNa01sTjBJbE1qSmhZM1JwYjI0bE1qSWxNMEVsTWpKeGRXRmtjbUYwYVdORGRYSjJaU1V5TWlVeVF5VXlNbmd4SlRJeUpUTkJKVEl5ZHlVeU1pVXlReVV5TW5reEpUSXlKVE5CSlRJeU1DVXlNaVV5UXlVeU1uZ2xNaklsTTBFbE1qSjNKVEl5SlRKREpUSXllU1V5TWlVelFTVXlNalFsTWpJbE4wUWxNa01sTjBJbE1qSmhZM1JwYjI0bE1qSWxNMEVsTWpKc2FXNWxKVEl5SlRKREpUSXllQ1V5TWlVelFTVXlNbmNsTWpJbE1rTWxNako1SlRJeUpUTkJKVEl5YUMwMEpUSXlKVGRFSlRKREpUZENKVEl5WVdOMGFXOXVKVEl5SlROQkpUSXljWFZoWkhKaGRHbGpRM1Z5ZG1VbE1qSWxNa01sTWpKNE1TVXlNaVV6UVNVeU1uY2xNaklsTWtNbE1qSjVNU1V5TWlVelFTVXlNbWdsTWpJbE1rTWxNako0SlRJeUpUTkJKVEl5ZHkwMEpUSXlKVEpESlRJeWVTVXlNaVV6UVNVeU1tZ2xNaklsTjBRbE1rTWxOMElsTWpKaFkzUnBiMjRsTWpJbE0wRWxNakpzYVc1bEpUSXlKVEpESlRJeWVDVXlNaVV6UVNVeU1qUWxNaklsTWtNbE1qSjVKVEl5SlROQkpUSXlhQ1V5TWlVM1JDVXlReVUzUWlVeU1tRmpkR2x2YmlVeU1pVXpRU1V5TW5GMVlXUnlZWFJwWTBOMWNuWmxKVEl5SlRKREpUSXllREVsTWpJbE0wRWxNakl3SlRJeUpUSkRKVEl5ZVRFbE1qSWxNMEVsTWpKb0pUSXlKVEpESlRJeWVDVXlNaVV6UVNVeU1qQWxNaklsTWtNbE1qSjVKVEl5SlROQkpUSXlhQzAwSlRJeUpUZEVKVEpESlRkQ0pUSXlZV04wYVc5dUpUSXlKVE5CSlRJeVkyeHZjMlVsTWpJbE4wUWxOVVFsTjBRbE5VUWxNa01sTWpKbWIyNTBVM1I1YkdVbE1qSWxNMEVsTjBJbE4wUWxNa01sTWpKMFpYaDBRbXh2WTJzbE1qSWxNMEVsTlVJbE4wSWxNakp3YjNOcGRHbHZiaVV5TWlVelFTVTNRaVV5TW5nbE1qSWxNMEV4TUNVeVF5VXlNbmtsTWpJbE0wRXdKVEpESlRJeWR5VXlNaVV6UVNVeU1uY3RNakFsTWpJbE1rTWxNakpvSlRJeUpUTkJKVEl5YUNVeU1pVTNSQ1V5UXlVeU1uUmxlSFFsTWpJbE0wRWxNaklsUlRRbFFqZ2xRVVFsUlRVbE9VSWxRa1FsUlRnbE9ERWxPVFFsUlRrbE9EQWxPVUV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lJSMXBNWkc5d2QwdHdPRGM1TkRVNUpUSXlKVE5CSlRkQ0pUSXlhV1FsTWpJbE0wRWxNakpSUjFwTVpHOXdkMHR3T0RjNU5EVTVKVEl5SlRKREpUSXlibUZ0WlNVeU1pVXpRU1V5TW5KdmRXNWtVbVZqZEdGdVoyeGxKVEl5SlRKREpUSXlkR2wwYkdVbE1qSWxNMEVsTWpJbFJUVWxPVU1sT0RZbFJUZ2xRVGNsT1RJbFJUY2xPVVlsUVRrbFJUVWxRa1FsUVRJ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YzNORGVWZHhZVk5QUlRRek1qSTRNU1V5TWlVM1JDVXlReVUzUWlVeU1tNWhiV1VsTWpJbE0wRWxNaklsUlRVbE9UQWxPRVFsUlRjbFFUY2xRakFsTWpJbE1rTWxNakowZVhCbEpUSXlKVE5CSlRJeWMzUnlhVzVuSlRJeUpUSkRKVEl5ZG1Gc2RXVWxNaklsTTBFbE1qSWxNaklsTWtNbE1qSmpZWFJsWjI5eWVTVXlNaVV6UVNVeU1tUmxabUYxYkhRbE1qSWxNa01sTWpKcFpDVXlNaVV6UVNVeU1sWmpjVnB2ZDJsTFUxZzFNRFk0TnpB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pZUm5sNGFXNWFWbVYxTWpVNE16TXpKVEl5SlRkRUpUSkRKVGRDSlRJeWJtRnRaU1V5TWlVelFTVXlNaVZGT0NWQ1JpVTVSU1ZGTmlVNFJTVkJOU1V5TWlVeVF5VXlNblI1Y0dVbE1qSWxNMEVsTWpKc2FXNXJKVEl5SlRKREpUSXlkbUZzZFdVbE1qSWxNMEVsTWpJbE1qSWxNa01sTWpKallYUmxaMjl5ZVNVeU1pVXpRU1V5TW1SbFptRjFiSFFsTWpJbE1rTWxNakpwWkNVeU1pVXpRU1V5TWtod2RWcDBUbVJMWlZZek56YzFNVE1sTWpJbE4wUWxNa01sTjBJbE1qSnVZVzFsSlRJeUpUTkJKVEl5SlVVMEpVSkZKVUpHSlVVM0pVRkRKVUpCSlRJeUpUSkRKVEl5ZEhsd1pTVXlNaVV6UVNVeU1uTjBjbWx1WnlVeU1pVXlReVV5TW5aaGJIVmxKVEl5SlROQkpUSXlKVEl5SlRKREpUSXlZMkYwWldkdmNua2xNaklsTTBFbE1qSmtaV1poZFd4MEpUSXlKVEpESlRJeWFXUWxNaklsTTBFbE1qSk1abWhVYVU1a2NraG1NVGszTVRFeUpUSXlKVGRFSlRWRUpUSkRKVEl5Y0hKdmNITWxNaklsTTBFbE4wSWxNako0SlRJeUpUTkJOakExTGpZd01EQXdOakV3TXpVeE5UWWxNa01sTWpKNUpUSXlKVE5CTVRjeUxqYzVPVGs1TlRReU1qTTJNekk0SlRKREpUSXlkeVV5TWlVelFUazJKVEpESlRJeWFDVXlNaVV6UVRVMEpUSkRKVEl5ZW1sdVpHVjRKVEl5SlROQk5DVXlReVV5TW1GdVoyeGxKVEl5SlROQk1DVTNSQ1V5UXlVeU1uTm9ZWEJsVTNSNWJHVWxNaklsTTBFbE4wSWxNakpoYkhCb1lTVXlNaVV6UVRFbE4wUWxNa01sTWpKc2FXNWxVM1I1YkdVbE1qSWxNMEVsTjBJbE1qSnNhVzVsVjJsa2RHZ2xNaklsTTBFeExqVWxOMFFsTWtNbE1qSm1hV3hzVTNSNWJHVWxNaklsTTBFbE4wSWxNakowZVhCbEpUSXlKVE5CSlRJeWMyOXNhV1FsTWpJbE1rTWxNakpqYjJ4dmNpVXlNaVV6UVNVeU1qSTFOU1V5UXpJek1pVXlRekV4TlNVeU1pVTNSQ1V5UXlVeU1uUm9aVzFsSlRJeUpUTkJKVGRDSlRkRUpUSkRKVEl5Y0dGMGFDVXlNaVV6UVNVMVFpVTNRaVV5TW1GamRHbHZibk1sTWpJbE0wRWxOVUlsTjBJbE1qSmhZM1JwYjI0bE1qSWxNMEVsTWpKdGIzWmxKVEl5SlRKREpUSXllQ1V5TWlVelFTVXlNakFsTWpJbE1rTWxNako1SlRJeUpUTkJKVEl5TkNVeU1pVTNSQ1V5UXlVM1FpVXlNbUZqZEdsdmJpVXlNaVV6UVNVeU1uRjFZV1J5WVhScFkwTjFjblpsSlRJeUpUSkRKVEl5ZURFbE1qSWxNMEVsTWpJd0pUSXlKVEpESlRJeWVURWxNaklsTTBFbE1qSXdKVEl5SlRKREpUSXllQ1V5TWlVelFTVXlNalFsTWpJbE1rTWxNako1SlRJeUpUTkJKVEl5TUNVeU1pVTNSQ1V5UXlVM1FpVXlNbUZqZEdsdmJpVXlNaVV6UVNVeU1teHBibVVsTWpJbE1rTWxNako0SlRJeUpUTkJKVEl5ZHkwMEpUSXlKVEpESlRJeWVTVXlNaVV6UVNVeU1qQWxNaklsTjBRbE1rTWxOMElsTWpKaFkzUnBiMjRsTWpJbE0wRWxNakp4ZFdGa2NtRjBhV05EZFhKMlpTVXlNaVV5UXlVeU1uZ3hKVEl5SlROQkpUSXlkeVV5TWlVeVF5VXlNbmt4SlRJeUpUTkJKVEl5TUNVeU1pVXlReVV5TW5nbE1qSWxNMEVsTWpKM0pUSXlKVEpESlRJeWVTVXlNaVV6UVNVeU1qUWxNaklsTjBRbE1rTWxOMElsTWpKaFkzUnBiMjRsTWpJbE0wRWxNakpzYVc1bEpUSXlKVEpESlRJeWVDVXlNaVV6UVNVeU1uY2xNaklsTWtNbE1qSjVKVEl5SlROQkpUSXlhQzAwSlRJeUpUZEVKVEpESlRkQ0pUSXlZV04wYVc5dUpUSXlKVE5CSlRJeWNYVmhaSEpoZEdsalEzVnlkbVVsTWpJbE1rTWxNako0TVNVeU1pVXpRU1V5TW5jbE1qSWxNa01sTWpKNU1TVXlNaVV6UVNVeU1tZ2xNaklsTWtNbE1qSjRKVEl5SlROQkpUSXlkeTAwSlRJeUpUSkRKVEl5ZVNVeU1pVXpRU1V5TW1nbE1qSWxOMFFsTWtNbE4wSWxNakpoWTNScGIyNGxNaklsTTBFbE1qSnNhVzVsSlRJeUpUSkRKVEl5ZUNVeU1pVXpRU1V5TWpRbE1qSWxNa01sTWpKNUpUSXlKVE5CSlRJeWFDVXlNaVUzUkNVeVF5VTNRaVV5TW1GamRHbHZiaVV5TWlVelFTVXlNbkYxWVdSeVlYUnBZME4xY25abEpUSXlKVEpESlRJeWVERWxNaklsTTBFbE1qSXdKVEl5SlRKREpUSXllVEVsTWpJbE0wRWxNakpvSlRJeUpUSkRKVEl5ZUNVeU1pVXpRU1V5TWpBbE1qSWxNa01sTWpKNUpUSXlKVE5CSlRJeWFDMDBKVEl5SlRkRUpUSkRKVGRDSlRJeVlXTjBhVzl1SlRJeUpUTkJKVEl5WTJ4dmMyVWxNaklsTjBRbE5VUWxOMFFsTlVRbE1rTWxNakptYjI1MFUzUjViR1VsTWpJbE0wRWxOMElsTjBRbE1rTWxNakowWlhoMFFteHZZMnNsTWpJbE0wRWxOVUlsTjBJbE1qSndiM05wZEdsdmJpVXlNaVV6UVNVM1FpVXlNbmdsTWpJbE0wRXhNQ1V5UXlVeU1ua2xNaklsTTBFd0pUSkRKVEl5ZHlVeU1pVXpRU1V5TW5jdE1qQWxNaklsTWtNbE1qSm9KVEl5SlROQkpUSXlhQ1V5TWlVM1JDVXlReVV5TW5SbGVIUWxNaklsTTBFbE1qSWxSVGNsT1VJbFFqZ2xSVFVsT0RVbFFqTWxSVGtsT0RNbFFUZ2xSVGtsT1RjbFFUZ2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4wUWxNa01sTWpKUFdGQm5SVVYyYkhKUE5UWTNPVGsySlRJeUpUTkJKVGRDSlRJeWFXUWxNaklsTTBFbE1qSlBXRkJuUlVWMmJISlBOVFkzT1RrMkpUSXlKVEpESlRJeWJtRnRaU1V5TWlVelFTVXlNbkp2ZFc1a1VtVmpkR0Z1WjJ4bEpUSXlKVEpESlRJeWRHbDBiR1VsTWpJbE0wRWxNaklsUlRVbE9VTWxPRFlsUlRnbFFUY2xPVElsUlRjbE9VWWxRVGtsUlRVbFFrUWxRVEl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VV05vYVZKalIxVm9SRFF4TXpjeU1DVXlNaVUzUkNVeVF5VTNRaVV5TW01aGJXVWxNaklsTTBFbE1qSWxSVFVsT1RBbE9FUWxSVGNsUVRjbFFqQWxNaklsTWtNbE1qSjBlWEJsSlRJeUpUTkJKVEl5YzNSeWFXNW5KVEl5SlRKREpUSXlkbUZzZFdVbE1qSWxNMEVsTWpJbE1qSWxNa01sTWpKallYUmxaMjl5ZVNVeU1pVXpRU1V5TW1SbFptRjFiSFFsTWpJbE1rTWxNakpwWkNVeU1pVXpRU1V5TW1GNGRWSkVXa1pPY0ZFMk1EazFNRE1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kljbUpvVlcxc1dtaFFNek13TnpZNEpUSXlKVGRFSlRKREpUZENKVEl5Ym1GdFpTVXlNaVV6UVNVeU1pVkZPQ1ZDUmlVNVJTVkZOaVU0UlNWQk5TVXlNaVV5UXlVeU1uUjVjR1VsTWpJbE0wRWxNakpzYVc1ckpUSXlKVEpESlRJeWRtRnNkV1VsTWpJbE0wRWxNaklsTWpJbE1rTWxNakpqWVhSbFoyOXllU1V5TWlVelFTVXlNbVJsWm1GMWJIUWxNaklsTWtNbE1qSnBaQ1V5TWlVelFTVXlNbVpwY1ZORVUyUlRjMk16T1RnME9Ua2xNaklsTjBRbE1rTWxOMElsTWpKdVlXMWxKVEl5SlROQkpUSXlKVVUwSlVKRkpVSkdKVVUzSlVGREpVSkJKVEl5SlRKREpUSXlkSGx3WlNVeU1pVXpRU1V5TW5OMGNtbHVaeVV5TWlVeVF5VXlNblpoYkhWbEpUSXlKVE5CSlRJeUpUSXlKVEpESlRJeVkyRjBaV2R2Y25rbE1qSWxNMEVsTWpKa1pXWmhkV3gwSlRJeUpUSkRKVEl5YVdRbE1qSWxNMEVsTWpKT1ZtOTRVVVo0Um1aME1qZzNNVE15SlRJeUpUZEVKVFZFSlRKREpUSXljSEp2Y0hNbE1qSWxNMEVsTjBJbE1qSjRKVEl5SlROQk56YzFMall3TURBd05qRXdNelV4TlRZbE1rTWxNako1SlRJeUpUTkJNVGN5TGpjNU9UazVOVFF5TWpNMk16STRKVEpESlRJeWR5VXlNaVV6UVRrMkpUSkRKVEl5YUNVeU1pVXpRVFUwSlRKREpUSXllbWx1WkdWNEpUSXlKVE5CTlNVeVF5VXlNbUZ1WjJ4bEpUSXlKVE5CTUNVM1JDVXlReVV5TW5Ob1lYQmxVM1I1YkdVbE1qSWxNMEVsTjBJbE1qSmhiSEJvWVNVeU1pVXpRVEVsTjBRbE1rTWxNakpzYVc1bFUzUjViR1VsTWpJbE0wRWxOMElsTWpKc2FXNWxWMmxrZEdnbE1qSWxNMEV4TGpVbE4wUWxNa01sTWpKbWFXeHNVM1I1YkdVbE1qSWxNMEVsTjBJbE1qSjBlWEJsSlRJeUpUTkJKVEl5YzI5c2FXUWxNaklsTWtNbE1qSmpiMnh2Y2lVeU1pVXpRU1V5TWpJMU5TVXlRekl6TWlVeVF6RXhOU1V5TWlVM1JDVXlReVV5TW5Sb1pXMWxKVEl5SlROQkpUZENKVGRFSlRKREpUSXljR0YwYUNVeU1pVXpRU1UxUWlVM1FpVXlNbUZqZEdsdmJuTWxNaklsTTBFbE5VSWxOMElsTWpKaFkzUnBiMjRsTWpJbE0wRWxNakp0YjNabEpUSXlKVEpESlRJeWVDVXlNaVV6UVNVeU1qQWxNaklsTWtNbE1qSjVKVEl5SlROQkpUSXlOQ1V5TWlVM1JDVXlReVUzUWlVeU1tRmpkR2x2YmlVeU1pVXpRU1V5TW5GMVlXUnlZWFJwWTBOMWNuWmxKVEl5SlRKREpUSXllREVsTWpJbE0wRWxNakl3SlRJeUpUSkRKVEl5ZVRFbE1qSWxNMEVsTWpJd0pUSXlKVEpESlRJeWVDVXlNaVV6UVNVeU1qUWxNaklsTWtNbE1qSjVKVEl5SlROQkpUSXlNQ1V5TWlVM1JDVXlReVUzUWlVeU1tRmpkR2x2YmlVeU1pVXpRU1V5TW14cGJtVWxNaklsTWtNbE1qSjRKVEl5SlROQkpUSXlkeTAwSlRJeUpUSkRKVEl5ZVNVeU1pVXpRU1V5TWpBbE1qSWxOMFFsTWtNbE4wSWxNakpoWTNScGIyNGxNaklsTTBFbE1qSnhkV0ZrY21GMGFXTkRkWEoyWlNVeU1pVXlReVV5TW5neEpUSXlKVE5CSlRJeWR5VXlNaVV5UXlVeU1ua3hKVEl5SlROQkpUSXlNQ1V5TWlVeVF5VXlNbmdsTWpJbE0wRWxNakozSlRJeUpUSkRKVEl5ZVNVeU1pVXpRU1V5TWpRbE1qSWxOMFFsTWtNbE4wSWxNakpoWTNScGIyNGxNaklsTTBFbE1qSnNhVzVsSlRJeUpUSkRKVEl5ZUNVeU1pVXpRU1V5TW5jbE1qSWxNa01sTWpKNUpUSXlKVE5CSlRJeWFDMDBKVEl5SlRkRUpUSkRKVGRDSlRJeVlXTjBhVzl1SlRJeUpUTkJKVEl5Y1hWaFpISmhkR2xqUTNWeWRtVWxNaklsTWtNbE1qSjRNU1V5TWlVelFTVXlNbmNsTWpJbE1rTWxNako1TVNVeU1pVXpRU1V5TW1nbE1qSWxNa01sTWpKNEpUSXlKVE5CSlRJeWR5MDBKVEl5SlRKREpUSXllU1V5TWlVelFTVXlNbWdsTWpJbE4wUWxNa01sTjBJbE1qSmhZM1JwYjI0bE1qSWxNMEVsTWpKc2FXNWxKVEl5SlRKREpUSXllQ1V5TWlVelFTVXlNalFsTWpJbE1rTWxNako1SlRJeUpUTkJKVEl5YUNVeU1pVTNSQ1V5UXlVM1FpVXlNbUZqZEdsdmJpVXlNaVV6UVNVeU1uRjFZV1J5WVhScFkwTjFjblpsSlRJeUpUSkRKVEl5ZURFbE1qSWxNMEVsTWpJd0pUSXlKVEpESlRJeWVURWxNaklsTTBFbE1qSm9KVEl5SlRKREpUSXllQ1V5TWlVelFTVXlNakFsTWpJbE1rTWxNako1SlRJeUpUTkJKVEl5YUMwME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Y2xRa0lsT0RnbFJUY2xRVUlsUVVZbFJUWWxRallsT0RnbFJUZ2xRalFsUWprbFJUZ2xPREFsT0RV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SYVVOYVpsTkNVbHAzT1Rjd05qRTFKVEl5SlROQkpUZENKVEl5YVdRbE1qSWxNMEVsTWpKUmFVTmFabE5DVWxwM09UY3dOakUxSlRJeUpUSkRKVEl5Ym1GdFpTVXlNaVV6UVNVeU1uSnZkVzVrVW1WamRHRnVaMnhsSlRJeUpUSkRKVEl5ZEdsMGJHVWxNaklsTTBFbE1qSWxSVFVsT1VNbE9EWWxSVGdsUVRjbE9USWxSVGNsT1VZbFFUa2xSVFVsUWtRbFFUSWxNaklsTWtNbE1qSmpZWFJsWjI5eWVTVXlNaVV6UVNVeU1tSmhjMmxq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XlReVV5TW13bE1qSWxNa01sTWpKMEpUSXlKVEpESlRJeWNpVXlNaVV5UXlVeU1tSWxNaklsTlVRbE1rTWxNakpoZEhSeWFXSjFkR1VsTWpJbE0wRWxOMElsTWpKamIyNTBZV2x1WlhJbE1qSWxNMEZtWVd4elpTVXlReVV5TW5acGMybGliR1VsTWpJbE0wRjBjblZsSlRKREpUSXljbTkwWVhSaFlteGxKVEl5SlROQmRISjFaU1V5UXlVeU1teHBibXRoWW14bEpUSXlKVE5CZEhKMVpTVXlReVV5TW1OdmJHeGhjSE5oWW14bEpUSXlKVE5CWm1Gc2MyVWxNa01sTWpKamIyeHNZWEJ6WldRbE1qSWxNMEZtWVd4elpTVXlReVV5TW1acGVHVmtUR2x1YXlVeU1pVXpRV1poYkhObEpUSkRKVEl5YldGeWEyVnlUMlptYzJWMEpUSXlKVE5CTlNVM1JDVXlReVV5TW1SaGRHRkJkSFJ5YVdKMWRHVnpKVEl5SlROQkpUVkNKVGRDSlRJeWJtRnRaU1V5TWlVelFTVXlNaVZGTlNWQ1FTVTRSaVZGTlNVNFJpVkNOeVV5TWlVeVF5VXlNblI1Y0dVbE1qSWxNMEVsTWpKdWRXMWlaWElsTWpJbE1rTWxNakoyWVd4MVpTVXlNaVV6UVNVeU1pVXlNaVV5UXlVeU1tTmhkR1ZuYjNKNUpUSXlKVE5CSlRJeVpHVm1ZWFZzZENVeU1pVXlReVV5TW1sa0pUSXlKVE5CSlRJeVlsWmxSVUpWYmtwbWVESTFNelV5T1NVeU1pVTNSQ1V5UXlVM1FpVXlNbTVoYldVbE1qSWxNMEVsTWpJbFJUVWxPVEFsT0VRbFJUY2xRVGNsUWpBbE1qSWxNa01sTWpKMGVYQmxKVEl5SlROQkpUSXljM1J5YVc1bkpUSXlKVEpESlRJeWRtRnNkV1VsTWpJbE0wRWxNaklsTWpJbE1rTWxNakpqWVhSbFoyOXllU1V5TWlVelFTVXlNbVJsWm1GMWJIUWxNaklsTWtNbE1qSnBaQ1V5TWlVelFTVXlNbmRaUWtkT2RVaEtkRWMwTXpBek5qUWxNaklsTjBRbE1rTWxOMElsTWpKdVlXMWxKVEl5SlROQkpUSXlKVVUySlRnNUpUZ3dKVVUySlRsREpUZzVKVVU0SlRnd0pUZzFKVEl5SlRKREpUSXlkSGx3WlNVeU1pVXpRU1V5TW5OMGNtbHVaeVV5TWlVeVF5VXlNblpoYkhWbEpUSXlKVE5CSlRJeUpUSXlKVEpESlRJeVkyRjBaV2R2Y25rbE1qSWxNMEVsTWpKa1pXWmhkV3gwSlRJeUpUSkRKVEl5YVdRbE1qSWxNMEVsTWpKNllsbDJZM05GUjJadk9UWXpOVEUzSlRJeUpUZEVKVEpESlRkQ0pUSXlibUZ0WlNVeU1pVXpRU1V5TWlWRk9DVkNSaVU1UlNWRk5pVTRSU1ZCTlNVeU1pVXlReVV5TW5SNWNHVWxNaklsTTBFbE1qSnNhVzVySlRJeUpUSkRKVEl5ZG1Gc2RXVWxNaklsTTBFbE1qSWxNaklsTWtNbE1qSmpZWFJsWjI5eWVTVXlNaVV6UVNVeU1tUmxabUYxYkhRbE1qSWxNa01sTWpKcFpDVXlNaVV6UVNVeU1saDJlVVJLVTBaS1lYVTNPVEF6TXprbE1qSWxOMFFsTWtNbE4wSWxNakp1WVcxbEpUSXlKVE5CSlRJeUpVVTBKVUpGSlVKR0pVVTNKVUZESlVKQkpUSXlKVEpESlRJeWRIbHdaU1V5TWlVelFTVXlNbk4wY21sdVp5VXlNaVV5UXlVeU1uWmhiSFZsSlRJeUpUTkJKVEl5SlRJeUpUSkRKVEl5WTJGMFpXZHZjbmtsTWpJbE0wRWxNakprWldaaGRXeDBKVEl5SlRKREpUSXlhV1FsTWpJbE0wRWxNakpQVjFKMFpGSndjMVZCTVRrMk1UTXlKVEl5SlRkRUpUVkVKVEpESlRJeWNISnZjSE1sTWpJbE0wRWxOMElsTWpKNEpUSXlKVE5CTmpBMUxqWXdNREF3TmpFd016VXhOVFlsTWtNbE1qSjVKVEl5SlROQk1qZzVMamM1T1RrNU5UUXlNak0yTXpNbE1rTWxNakozSlRJeUpUTkJPVFlsTWtNbE1qSm9KVEl5SlROQk5UUWxNa01sTWpKNmFXNWtaWGdsTWpJbE0wRTJKVEpESlRJeVlXNW5iR1VsTWpJbE0wRXdKVGRFSlRKREpUSXljMmhoY0dWVGRIbHNaU1V5TWlVelFTVTNRaVV5TW1Gc2NHaGhKVEl5SlROQk1TVTNSQ1V5UXlVeU1teHBibVZUZEhsc1pTVXlNaVV6UVNVM1FpVXlNbXhwYm1WWGFXUjBhQ1V5TWlVelFURXVOU1UzUkNVeVF5VXlNbVpwYkd4VGRIbHNaU1V5TWlVelFTVTNRaVUzUkNVeVF5VXlNblJvWlcxbEpUSXlKVE5CSlRkQ0pUZEVKVEpESlRJeWNHRjBhQ1V5TWlVelFTVTFRaVUzUWlVeU1tRmpkR2x2Ym5NbE1qSWxNMEVsTlVJbE4wSWxNakpoWTNScGIyNGxNaklsTTBFbE1qSnRiM1psSlRJeUpUSkRKVEl5ZUNVeU1pVXpRU1V5TWpBbE1qSWxNa01sTWpKNUpUSXlKVE5CSlRJeU5DVXlNaVUzUkNVeVF5VTNRaVV5TW1GamRHbHZiaVV5TWlVelFTVXlNbkYxWVdSeVlYUnBZME4xY25abEpUSXlKVEpESlRJeWVERWxNaklsTTBFbE1qSXdKVEl5SlRKREpUSXllVEVsTWpJbE0wRWxNakl3SlRJeUpUSkRKVEl5ZUNVeU1pVXpRU1V5TWpRbE1qSWxNa01sTWpKNUpUSXlKVE5CSlRJeU1DVXlNaVUzUkNVeVF5VTNRaVV5TW1GamRHbHZiaVV5TWlVelFTVXlNbXhwYm1VbE1qSWxNa01sTWpKNEpUSXlKVE5CSlRJeWR5MDBKVEl5SlRKREpUSXllU1V5TWlVelFTVXlNakFsTWpJbE4wUWxNa01sTjBJbE1qSmhZM1JwYjI0bE1qSWxNMEVsTWpKeGRXRmtjbUYwYVdORGRYSjJaU1V5TWlVeVF5VXlNbmd4SlRJeUpUTkJKVEl5ZHlVeU1pVXlReVV5TW5reEpUSXlKVE5CSlRJeU1DVXlNaVV5UXlVeU1uZ2xNaklsTTBFbE1qSjNKVEl5SlRKREpUSXllU1V5TWlVelFTVXlNalFsTWpJbE4wUWxNa01sTjBJbE1qSmhZM1JwYjI0bE1qSWxNMEVsTWpKc2FXNWxKVEl5SlRKREpUSXllQ1V5TWlVelFTVXlNbmNsTWpJbE1rTWxNako1SlRJeUpUTkJKVEl5YUMwMEpUSXlKVGRFSlRKREpUZENKVEl5WVdOMGFXOXVKVEl5SlROQkpUSXljWFZoWkhKaGRHbGpRM1Z5ZG1VbE1qSWxNa01sTWpKNE1TVXlNaVV6UVNVeU1uY2xNaklsTWtNbE1qSjVNU1V5TWlVelFTVXlNbWdsTWpJbE1rTWxNako0SlRJeUpUTkJKVEl5ZHkwMEpUSXlKVEpESlRJeWVTVXlNaVV6UVNVeU1tZ2xNaklsTjBRbE1rTWxOMElsTWpKaFkzUnBiMjRsTWpJbE0wRWxNakpzYVc1bEpUSXlKVEpESlRJeWVDVXlNaVV6UVNVeU1qUWxNaklsTWtNbE1qSjVKVEl5SlROQkpUSXlhQ1V5TWlVM1JDVXlReVUzUWlVeU1tRmpkR2x2YmlVeU1pVXpRU1V5TW5GMVlXUnlZWFJwWTBOMWNuWmxKVEl5SlRKREpUSXllREVsTWpJbE0wRWxNakl3SlRJeUpUSkRKVEl5ZVRFbE1qSWxNMEVsTWpKb0pUSXlKVEpESlRJeWVDVXlNaVV6UVNVeU1qQWxNaklsTWtNbE1qSjVKVEl5SlROQkpUSXlhQzAwSlRJeUpUZEVKVEpESlRkQ0pUSXlZV04wYVc5dUpUSXlKVE5CSlRJeVkyeHZjMlVsTWpJbE4wUWxOVVFsTjBRbE5VUWxNa01sTWpKbWIyNTBVM1I1YkdVbE1qSWxNMEVsTjBJbE4wUWxNa01sTWpKMFpYaDBRbXh2WTJzbE1qSWxNMEVsTlVJbE4wSWxNakp3YjNOcGRHbHZiaVV5TWlVelFTVTNRaVV5TW5nbE1qSWxNMEV4TUNVeVF5VXlNbmtsTWpJbE0wRXdKVEpESlRJeWR5VXlNaVV6UVNVeU1uY3RNakFsTWpJbE1rTWxNakpvSlRJeUpUTkJKVEl5YUNVeU1pVTNSQ1V5UXlVeU1uUmxlSFFsTWpJbE0wRWxNaklsUlRZbFFUQWxRVEVsUlRVbE9VSWxRVVFsUlRjbFFrUWxPVEVsUlRnbFFUY2xPRFFsUlRVbE9EZ2xPVEl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lFiMFZhWjJKdVFXeElNamN4T0RFNUpUSXlKVE5CSlRkQ0pUSXlhV1FsTWpJbE0wRWxNakpRYjBWYVoySnVRV3hJTWpjeE9ERTVKVEl5SlRKREpUSXlibUZ0WlNVeU1pVXpRU1V5TW5KdmRXNWtVbVZqZEdGdVoyeGxKVEl5SlRKREpUSXlkR2wwYkdVbE1qSWxNMEVsTWpJbFJUVWxPVU1sT0RZbFJUZ2xRVGNsT1RJbFJUY2xPVVlsUVRrbFJUVWxRa1FsUVRJ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VG10bVRIZGtaMWhMYVRJeU1USXlOaVV5TWlVM1JDVXlReVUzUWlVeU1tNWhiV1VsTWpJbE0wRWxNaklsUlRVbE9UQWxPRVFsUlRjbFFUY2xRakFsTWpJbE1rTWxNakowZVhCbEpUSXlKVE5CSlRJeWMzUnlhVzVuSlRJeUpUSkRKVEl5ZG1Gc2RXVWxNaklsTTBFbE1qSWxNaklsTWtNbE1qSmpZWFJsWjI5eWVTVXlNaVV6UVNVeU1tUmxabUYxYkhRbE1qSWxNa01sTWpKcFpDVXlNaVV6UVNVeU1reDVSR05xWmxWdFMxVXlPVFEwTXpZ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ptYjFGRGIyZHdXbUZxTkRReE9ESXhKVEl5SlRkRUpUSkRKVGRDSlRJeWJtRnRaU1V5TWlVelFTVXlNaVZGT0NWQ1JpVTVSU1ZGTmlVNFJTVkJOU1V5TWlVeVF5VXlNblI1Y0dVbE1qSWxNMEVsTWpKc2FXNXJKVEl5SlRKREpUSXlkbUZzZFdVbE1qSWxNMEVsTWpJbE1qSWxNa01sTWpKallYUmxaMjl5ZVNVeU1pVXpRU1V5TW1SbFptRjFiSFFsTWpJbE1rTWxNakpwWkNVeU1pVXpRU1V5TW5wbWVVNURjMUo1U1dzeU5Ea3pNRFVsTWpJbE4wUWxNa01sTjBJbE1qSnVZVzFsSlRJeUpUTkJKVEl5SlVVMEpVSkZKVUpHSlVVM0pVRkRKVUpCSlRJeUpUSkRKVEl5ZEhsd1pTVXlNaVV6UVNVeU1uTjBjbWx1WnlVeU1pVXlReVV5TW5aaGJIVmxKVEl5SlROQkpUSXlKVEl5SlRKREpUSXlZMkYwWldkdmNua2xNaklsTTBFbE1qSmtaV1poZFd4MEpUSXlKVEpESlRJeWFXUWxNaklsTTBFbE1qSkRWR2hpZWs5dVZXbDROekl6T1RVeUpUSXlKVGRFSlRWRUpUSkRKVEl5Y0hKdmNITWxNaklsTTBFbE4wSWxNako0SlRJeUpUTkJOemMxTGpZd01EQXdOakV3TXpVeE5UWWxNa01sTWpKNUpUSXlKVE5CTWpnNUxqYzVPVGs1TlRReU1qTTJNek1sTWtNbE1qSjNKVEl5SlROQk9UWWxNa01sTWpKb0pUSXlKVE5CTlRRbE1rTWxNako2YVc1a1pYZ2xNaklsTTBFM0pUSkRKVEl5WVc1bmJHVWxNaklsTTBFd0pUZEVKVEpESlRJeWMyaGhjR1ZUZEhsc1pTVXlNaVV6UVNVM1FpVXlNbUZzY0doaEpUSXlKVE5CTVNVM1JDVXlReVV5TW14cGJtVlRkSGxzWlNVeU1pVXpRU1UzUWlVeU1teHBibVZYYVdSMGFDVXlNaVV6UVRFdU5TVTNSQ1V5UXlVeU1tWnBiR3hUZEhsc1pTVXlNaVV6UVNVM1FpVTNSQ1V5UXlVeU1uUm9aVzFsSlRJeUpUTkJKVGRDSlRkRUpUSkRKVEl5Y0dGMGFDVXlNaVV6UVNVMVFpVTNRaVV5TW1GamRHbHZibk1sTWpJbE0wRWxOVUlsTjBJbE1qSmhZM1JwYjI0bE1qSWxNMEVsTWpKdGIzWmxKVEl5SlRKREpUSXllQ1V5TWlVelFTVXlNakFsTWpJbE1rTWxNako1SlRJeUpUTkJKVEl5TkNVeU1pVTNSQ1V5UXlVM1FpVXlNbUZqZEdsdmJpVXlNaVV6UVNVeU1uRjFZV1J5WVhScFkwTjFjblpsSlRJeUpUSkRKVEl5ZURFbE1qSWxNMEVsTWpJd0pUSXlKVEpESlRJeWVURWxNaklsTTBFbE1qSXdKVEl5SlRKREpUSXllQ1V5TWlVelFTVXlNalFsTWpJbE1rTWxNako1SlRJeUpUTkJKVEl5TUNVeU1pVTNSQ1V5UXlVM1FpVXlNbUZqZEdsdmJpVXlNaVV6UVNVeU1teHBibVVsTWpJbE1rTWxNako0SlRJeUpUTkJKVEl5ZHkwMEpUSXlKVEpESlRJeWVTVXlNaVV6UVNVeU1qQWxNaklsTjBRbE1rTWxOMElsTWpKaFkzUnBiMjRsTWpJbE0wRWxNakp4ZFdGa2NtRjBhV05EZFhKMlpTVXlNaVV5UXlVeU1uZ3hKVEl5SlROQkpUSXlkeVV5TWlVeVF5VXlNbmt4SlRJeUpUTkJKVEl5TUNVeU1pVXlReVV5TW5nbE1qSWxNMEVsTWpKM0pUSXlKVEpESlRJeWVTVXlNaVV6UVNVeU1qUWxNaklsTjBRbE1rTWxOMElsTWpKaFkzUnBiMjRsTWpJbE0wRWxNakpzYVc1bEpUSXlKVEpESlRJeWVDVXlNaVV6UVNVeU1uY2xNaklsTWtNbE1qSjVKVEl5SlROQkpUSXlhQzAwSlRJeUpUZEVKVEpESlRkQ0pUSXlZV04wYVc5dUpUSXlKVE5CSlRJeWNYVmhaSEpoZEdsalEzVnlkbVVsTWpJbE1rTWxNako0TVNVeU1pVXpRU1V5TW5jbE1qSWxNa01sTWpKNU1TVXlNaVV6UVNVeU1tZ2xNaklsTWtNbE1qSjRKVEl5SlROQkpUSXlkeTAwSlRJeUpUSkRKVEl5ZVNVeU1pVXpRU1V5TW1nbE1qSWxOMFFsTWtNbE4wSWxNakpoWTNScGIyNGxNaklsTTBFbE1qSnNhVzVsSlRJeUpUSkRKVEl5ZUNVeU1pVXpRU1V5TWpRbE1qSWxNa01sTWpKNUpUSXlKVE5CSlRJeWFDVXlNaVUzUkNVeVF5VTNRaVV5TW1GamRHbHZiaVV5TWlVelFTVXlNbkYxWVdSeVlYUnBZME4xY25abEpUSXlKVEpESlRJeWVERWxNaklsTTBFbE1qSXdKVEl5SlRKREpUSXllVEVsTWpJbE0wRWxNakpvSlRJeUpUSkRKVEl5ZUNVeU1pVXpRU1V5TWpBbE1qSWxNa01sTWpKNUpUSXlKVE5CSlRJeWFDMDBKVEl5SlRkRUpUSkRKVGRDSlRJeVlXTjBhVzl1SlRJeUpUTkJKVEl5WTJ4dmMyVWxNaklsTjBRbE5VUWxOMFFsTlVRbE1rTWxNakptYjI1MFUzUjViR1VsTWpJbE0wRWxOMElsTjBRbE1rTWxNakowWlhoMFFteHZZMnNsTWpJbE0wRWxOVUlsTjBJbE1qSndiM05wZEdsdmJpVXlNaVV6UVNVM1FpVXlNbmdsTWpJbE0wRXhNQ1V5UXlVeU1ua2xNaklsTTBFd0pUSkRKVEl5ZHlVeU1pVXpRU1V5TW5jdE1qQWxNaklsTWtNbE1qSm9KVEl5SlROQkpUSXlhQ1V5TWlVM1JDVXlReVV5TW5SbGVIUWxNaklsTTBFbE1qSWxSVFVsUVVRbFFUWWxSVGNsT1RRbE9VWW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4wUWxNa01sTWpKc1JrcFpkRXRIZFZoSk5ETXlOVEEySlRJeUpUTkJKVGRDSlRJeWFXUWxNaklsTTBFbE1qSnNSa3BaZEV0SGRWaEpORE15TlRBMkpUSXlKVEpESlRJeWJtRnRaU1V5TWlVelFTVXlNbkp2ZFc1a1VtVmpkR0Z1WjJ4bEpUSXlKVEpESlRJeWRHbDBiR1VsTWpJbE0wRWxNaklsUlRVbE9VTWxPRFlsUlRnbFFUY2xPVElsUlRjbE9VWWxRVGtsUlRVbFFrUWxRVEl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aM040U1VkS2JWRkdSVGsxTnpVek15VXlNaVUzUkNVeVF5VTNRaVV5TW01aGJXVWxNaklsTTBFbE1qSWxSVFVsT1RBbE9FUWxSVGNsUVRjbFFqQWxNaklsTWtNbE1qSjBlWEJsSlRJeUpUTkJKVEl5YzNSeWFXNW5KVEl5SlRKREpUSXlkbUZzZFdVbE1qSWxNMEVsTWpJbE1qSWxNa01sTWpKallYUmxaMjl5ZVNVeU1pVXpRU1V5TW1SbFptRjFiSFFsTWpJbE1rTWxNakpwWkNVeU1pVXpRU1V5TW5sTlYxUkhiME41UjBVeU9EZzFOakF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khZM1JTUkV4cWVGSnhPREF4TURFM0pUSXlKVGRFSlRKREpUZENKVEl5Ym1GdFpTVXlNaVV6UVNVeU1pVkZPQ1ZDUmlVNVJTVkZOaVU0UlNWQk5TVXlNaVV5UXlVeU1uUjVjR1VsTWpJbE0wRWxNakpzYVc1ckpUSXlKVEpESlRJeWRtRnNkV1VsTWpJbE0wRWxNaklsTWpJbE1rTWxNakpqWVhSbFoyOXllU1V5TWlVelFTVXlNbVJsWm1GMWJIUWxNaklsTWtNbE1qSnBaQ1V5TWlVelFTVXlNbE5RUjFGRVVHdE1ablkwTmpjM01EZ2xNaklsTjBRbE1rTWxOMElsTWpKdVlXMWxKVEl5SlROQkpUSXlKVVUwSlVKRkpVSkdKVVUzSlVGREpVSkJKVEl5SlRKREpUSXlkSGx3WlNVeU1pVXpRU1V5TW5OMGNtbHVaeVV5TWlVeVF5VXlNblpoYkhWbEpUSXlKVE5CSlRJeUpUSXlKVEpESlRJeVkyRjBaV2R2Y25rbE1qSWxNMEVsTWpKa1pXWmhkV3gwSlRJeUpUSkRKVEl5YVdRbE1qSWxNMEVsTWpKNVluRldWbWh0Y1c5SE16UTJORFExSlRJeUpUZEVKVFZFSlRKREpUSXljSEp2Y0hNbE1qSWxNMEVsTjBJbE1qSjRKVEl5SlROQk5qQTFMall3TURBd05qRXdNelV4TlRZbE1rTWxNako1SlRJeUpUTkJNemswTGpjNU9UazVOVFF5TWpNMk16TWxNa01sTWpKM0pUSXlKVE5CT1RZbE1rTWxNakpvSlRJeUpUTkJOVFFsTWtNbE1qSjZhVzVrWlhnbE1qSWxNMEU0SlRKREpUSXlZVzVuYkdVbE1qSWxNMEV3SlRkRUpUSkRKVEl5YzJoaGNHVlRkSGxzWlNVeU1pVXpRU1UzUWlVeU1tRnNjR2hoSlRJeUpUTkJNU1UzUkNVeVF5VXlNbXhwYm1WVGRIbHNaU1V5TWlVelFTVTNRaVV5TW14cGJtVlhhV1IwYUNVeU1pVXpRVEV1TlNVM1JDVXlReVV5TW1acGJHeFRkSGxzWlNVeU1pVXpRU1UzUWlVM1JDVXlReVV5TW5Sb1pXMWxKVEl5SlROQkpUZENKVGRFSlRKREpUSXljR0YwYUNVeU1pVXpRU1UxUWlVM1FpVXlNbUZqZEdsdmJuTWxNaklsTTBFbE5VSWxOMElsTWpKaFkzUnBiMjRsTWpJbE0wRWxNakp0YjNabEpUSXlKVEpESlRJeWVDVXlNaVV6UVNVeU1qQWxNaklsTWtNbE1qSjVKVEl5SlROQkpUSXlOQ1V5TWlVM1JDVXlReVUzUWlVeU1tRmpkR2x2YmlVeU1pVXpRU1V5TW5GMVlXUnlZWFJwWTBOMWNuWmxKVEl5SlRKREpUSXllREVsTWpJbE0wRWxNakl3SlRJeUpUSkRKVEl5ZVRFbE1qSWxNMEVsTWpJd0pUSXlKVEpESlRJeWVDVXlNaVV6UVNVeU1qUWxNaklsTWtNbE1qSjVKVEl5SlROQkpUSXlNQ1V5TWlVM1JDVXlReVUzUWlVeU1tRmpkR2x2YmlVeU1pVXpRU1V5TW14cGJtVWxNaklsTWtNbE1qSjRKVEl5SlROQkpUSXlkeTAwSlRJeUpUSkRKVEl5ZVNVeU1pVXpRU1V5TWpBbE1qSWxOMFFsTWtNbE4wSWxNakpoWTNScGIyNGxNaklsTTBFbE1qSnhkV0ZrY21GMGFXTkRkWEoyWlNVeU1pVXlReVV5TW5neEpUSXlKVE5CSlRJeWR5VXlNaVV5UXlVeU1ua3hKVEl5SlROQkpUSXlNQ1V5TWlVeVF5VXlNbmdsTWpJbE0wRWxNakozSlRJeUpUSkRKVEl5ZVNVeU1pVXpRU1V5TWpRbE1qSWxOMFFsTWtNbE4wSWxNakpoWTNScGIyNGxNaklsTTBFbE1qSnNhVzVsSlRJeUpUSkRKVEl5ZUNVeU1pVXpRU1V5TW5jbE1qSWxNa01sTWpKNUpUSXlKVE5CSlRJeWFDMDBKVEl5SlRkRUpUSkRKVGRDSlRJeVlXTjBhVzl1SlRJeUpUTkJKVEl5Y1hWaFpISmhkR2xqUTNWeWRtVWxNaklsTWtNbE1qSjRNU1V5TWlVelFTVXlNbmNsTWpJbE1rTWxNako1TVNVeU1pVXpRU1V5TW1nbE1qSWxNa01sTWpKNEpUSXlKVE5CSlRJeWR5MDBKVEl5SlRKREpUSXllU1V5TWlVelFTVXlNbWdsTWpJbE4wUWxNa01sTjBJbE1qSmhZM1JwYjI0bE1qSWxNMEVsTWpKc2FXNWxKVEl5SlRKREpUSXllQ1V5TWlVelFTVXlNalFsTWpJbE1rTWxNako1SlRJeUpUTkJKVEl5YUNVeU1pVTNSQ1V5UXlVM1FpVXlNbUZqZEdsdmJpVXlNaVV6UVNVeU1uRjFZV1J5WVhScFkwTjFjblpsSlRJeUpUSkRKVEl5ZURFbE1qSWxNMEVsTWpJd0pUSXlKVEpESlRJeWVURWxNaklsTTBFbE1qSm9KVEl5SlRKREpUSXllQ1V5TWlVelFTVXlNakFsTWpJbE1rTWxNako1SlRJeUpUTkJKVEl5YUMwME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JbFJUa2xPREFsT1VFbFJUUWxRa1lsUVRFbFJUY2xRVVVsUVRFbFJUY2xPVEFsT0RZbFJUVWxRakVsT0RB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o1ZVZSRWIzWkxRWEZzTWprNE5USXpKVEl5SlROQkpUZENKVEl5YVdRbE1qSWxNMEVsTWpKNWVWUkViM1pMUVhGc01qazROVEl6SlRJeUpUSkRKVEl5Ym1GdFpTVXlNaVV6UVNVeU1uSnZkVzVrVW1WamRHRnVaMnhsSlRJeUpUSkRKVEl5ZEdsMGJHVWxNaklsTTBFbE1qSWxSVFVsT1VNbE9EWWxSVGdsUVRjbE9USWxSVGNsT1VZbFFUa2xSVFVsUWtRbFFUSWxNaklsTWtNbE1qSmpZWFJsWjI5eWVTVXlNaVV6UVNVeU1tSmhjMmxq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XlReVV5TW13bE1qSWxNa01sTWpKMEpUSXlKVEpESlRJeWNpVXlNaVV5UXlVeU1tSWxNaklsTlVRbE1rTWxNakpoZEhSeWFXSjFkR1VsTWpJbE0wRWxOMElsTWpKamIyNTBZV2x1WlhJbE1qSWxNMEZtWVd4elpTVXlReVV5TW5acGMybGliR1VsTWpJbE0wRjBjblZsSlRKREpUSXljbTkwWVhSaFlteGxKVEl5SlROQmRISjFaU1V5UXlVeU1teHBibXRoWW14bEpUSXlKVE5CZEhKMVpTVXlReVV5TW1OdmJHeGhjSE5oWW14bEpUSXlKVE5CWm1Gc2MyVWxNa01sTWpKamIyeHNZWEJ6WldRbE1qSWxNMEZtWVd4elpTVXlReVV5TW1acGVHVmtUR2x1YXlVeU1pVXpRV1poYkhObEpUSkRKVEl5YldGeWEyVnlUMlptYzJWMEpUSXlKVE5CTlNVM1JDVXlReVV5TW1SaGRHRkJkSFJ5YVdKMWRHVnpKVEl5SlROQkpUVkNKVGRDSlRJeWJtRnRaU1V5TWlVelFTVXlNaVZGTlNWQ1FTVTRSaVZGTlNVNFJpVkNOeVV5TWlVeVF5VXlNblI1Y0dVbE1qSWxNMEVsTWpKdWRXMWlaWElsTWpJbE1rTWxNakoyWVd4MVpTVXlNaVV6UVNVeU1pVXlNaVV5UXlVeU1tTmhkR1ZuYjNKNUpUSXlKVE5CSlRJeVpHVm1ZWFZzZENVeU1pVXlReVV5TW1sa0pUSXlKVE5CSlRJeWFteGFiRVowYjFGWFFUVXdPVGc0TUNVeU1pVTNSQ1V5UXlVM1FpVXlNbTVoYldVbE1qSWxNMEVsTWpJbFJUVWxPVEFsT0VRbFJUY2xRVGNsUWpBbE1qSWxNa01sTWpKMGVYQmxKVEl5SlROQkpUSXljM1J5YVc1bkpUSXlKVEpESlRJeWRtRnNkV1VsTWpJbE0wRWxNaklsTWpJbE1rTWxNakpqWVhSbFoyOXllU1V5TWlVelFTVXlNbVJsWm1GMWJIUWxNaklsTWtNbE1qSnBaQ1V5TWlVelFTVXlNbFZZZFd4UFMwTnVZM2sxTXpRME1ERWxNaklsTjBRbE1rTWxOMElsTWpKdVlXMWxKVEl5SlROQkpUSXlKVVUySlRnNUpUZ3dKVVUySlRsREpUZzVKVVU0SlRnd0pUZzFKVEl5SlRKREpUSXlkSGx3WlNVeU1pVXpRU1V5TW5OMGNtbHVaeVV5TWlVeVF5VXlNblpoYkhWbEpUSXlKVE5CSlRJeUpUSXlKVEpESlRJeVkyRjBaV2R2Y25rbE1qSWxNMEVsTWpKa1pXWmhkV3gwSlRJeUpUSkRKVEl5YVdRbE1qSWxNMEVsTWpKbFJISlVXR2RWVjJwcU1UUTBOamN3SlRJeUpUZEVKVEpESlRkQ0pUSXlibUZ0WlNVeU1pVXpRU1V5TWlWRk9DVkNSaVU1UlNWRk5pVTRSU1ZCTlNVeU1pVXlReVV5TW5SNWNHVWxNaklsTTBFbE1qSnNhVzVySlRJeUpUSkRKVEl5ZG1Gc2RXVWxNaklsTTBFbE1qSWxNaklsTWtNbE1qSmpZWFJsWjI5eWVTVXlNaVV6UVNVeU1tUmxabUYxYkhRbE1qSWxNa01sTWpKcFpDVXlNaVV6UVNVeU1saHRhVWRuVVZCbmRHZzBNamc1T0RFbE1qSWxOMFFsTWtNbE4wSWxNakp1WVcxbEpUSXlKVE5CSlRJeUpVVTBKVUpGSlVKR0pVVTNKVUZESlVKQkpUSXlKVEpESlRJeWRIbHdaU1V5TWlVelFTVXlNbk4wY21sdVp5VXlNaVV5UXlVeU1uWmhiSFZsSlRJeUpUTkJKVEl5SlRJeUpUSkRKVEl5WTJGMFpXZHZjbmtsTWpJbE0wRWxNakprWldaaGRXeDBKVEl5SlRKREpUSXlhV1FsTWpJbE0wRWxNakp4VDNkMVlrSlNaR1pRTnpJd09EUTVKVEl5SlRkRUpUVkVKVEpESlRJeWNISnZjSE1sTWpJbE0wRWxOMElsTWpKNEpUSXlKVE5CTnpjMUxqWXdNREF3TmpFd016VXhOVFlsTWtNbE1qSjVKVEl5SlROQk16azBMamM1T1RrNU5UUXlNak0yTXpNbE1rTWxNakozSlRJeUpUTkJPVFlsTWtNbE1qSm9KVEl5SlROQk5UUWxNa01sTWpKNmFXNWtaWGdsTWpJbE0wRTVKVEpESlRJeVlXNW5iR1VsTWpJbE0wRXdKVGRFSlRKREpUSXljMmhoY0dWVGRIbHNaU1V5TWlVelFTVTNRaVV5TW1Gc2NHaGhKVEl5SlROQk1TVTNSQ1V5UXlVeU1teHBibVZUZEhsc1pTVXlNaVV6UVNVM1FpVXlNbXhwYm1WWGFXUjBhQ1V5TWlVelFURXVOU1UzUkNVeVF5VXlNbVpwYkd4VGRIbHNaU1V5TWlVelFTVTNRaVUzUkNVeVF5VXlNblJvWlcxbEpUSXlKVE5CSlRkQ0pUZEVKVEpESlRJeWNHRjBhQ1V5TWlVelFTVTFRaVUzUWlVeU1tRmpkR2x2Ym5NbE1qSWxNMEVsTlVJbE4wSWxNakpoWTNScGIyNGxNaklsTTBFbE1qSnRiM1psSlRJeUpUSkRKVEl5ZUNVeU1pVXpRU1V5TWpBbE1qSWxNa01sTWpKNUpUSXlKVE5CSlRJeU5DVXlNaVUzUkNVeVF5VTNRaVV5TW1GamRHbHZiaVV5TWlVelFTVXlNbkYxWVdSeVlYUnBZME4xY25abEpUSXlKVEpESlRJeWVERWxNaklsTTBFbE1qSXdKVEl5SlRKREpUSXllVEVsTWpJbE0wRWxNakl3SlRJeUpUSkRKVEl5ZUNVeU1pVXpRU1V5TWpRbE1qSWxNa01sTWpKNUpUSXlKVE5CSlRJeU1DVXlNaVUzUkNVeVF5VTNRaVV5TW1GamRHbHZiaVV5TWlVelFTVXlNbXhwYm1VbE1qSWxNa01sTWpKNEpUSXlKVE5CSlRJeWR5MDBKVEl5SlRKREpUSXllU1V5TWlVelFTVXlNakFsTWpJbE4wUWxNa01sTjBJbE1qSmhZM1JwYjI0bE1qSWxNMEVsTWpKeGRXRmtjbUYwYVdORGRYSjJaU1V5TWlVeVF5VXlNbmd4SlRJeUpUTkJKVEl5ZHlVeU1pVXlReVV5TW5reEpUSXlKVE5CSlRJeU1DVXlNaVV5UXlVeU1uZ2xNaklsTTBFbE1qSjNKVEl5SlRKREpUSXllU1V5TWlVelFTVXlNalFsTWpJbE4wUWxNa01sTjBJbE1qSmhZM1JwYjI0bE1qSWxNMEVsTWpKc2FXNWxKVEl5SlRKREpUSXllQ1V5TWlVelFTVXlNbmNsTWpJbE1rTWxNako1SlRJeUpUTkJKVEl5YUMwMEpUSXlKVGRFSlRKREpUZENKVEl5WVdOMGFXOXVKVEl5SlROQkpUSXljWFZoWkhKaGRHbGpRM1Z5ZG1VbE1qSWxNa01sTWpKNE1TVXlNaVV6UVNVeU1uY2xNaklsTWtNbE1qSjVNU1V5TWlVelFTVXlNbWdsTWpJbE1rTWxNako0SlRJeUpUTkJKVEl5ZHkwMEpUSXlKVEpESlRJeWVTVXlNaVV6UVNVeU1tZ2xNaklsTjBRbE1rTWxOMElsTWpKaFkzUnBiMjRsTWpJbE0wRWxNakpzYVc1bEpUSXlKVEpESlRJeWVDVXlNaVV6UVNVeU1qUWxNaklsTWtNbE1qSjVKVEl5SlROQkpUSXlhQ1V5TWlVM1JDVXlReVUzUWlVeU1tRmpkR2x2YmlVeU1pVXpRU1V5TW5GMVlXUnlZWFJwWTBOMWNuWmxKVEl5SlRKREpUSXllREVsTWpJbE0wRWxNakl3SlRJeUpUSkRKVEl5ZVRFbE1qSWxNMEVsTWpKb0pUSXlKVEpESlRJeWVDVXlNaVV6UVNVeU1qQWxNaklsTWtNbE1qSjVKVEl5SlROQkpUSXlhQzAwSlRJeUpUZEVKVEpESlRkQ0pUSXlZV04wYVc5dUpUSXlKVE5CSlRJeVkyeHZjMlVsTWpJbE4wUWxOVVFsTjBRbE5VUWxNa01sTWpKbWIyNTBVM1I1YkdVbE1qSWxNMEVsTjBJbE4wUWxNa01sTWpKMFpYaDBRbXh2WTJzbE1qSWxNMEVsTlVJbE4wSWxNakp3YjNOcGRHbHZiaVV5TWlVelFTVTNRaVV5TW5nbE1qSWxNMEV4TUNVeVF5VXlNbmtsTWpJbE0wRXdKVEpESlRJeWR5VXlNaVV6UVNVeU1uY3RNakFsTWpJbE1rTWxNakpvSlRJeUpUTkJKVEl5YUNVeU1pVTNSQ1V5UXlVeU1uUmxlSFFsTWpJbE0wRWxNakkxUnlWRk55VkNSQ1U1TVNWRk55VkNRaVU1UXlWRk5pVTVReVU0UkNWRk5TVTRRU1ZCTVNVelEyUnBkaVV6UlNWRk5DVkNSQ1ZDUmlWRk55VTVOQ1ZCT0NWRk9DVTRNQ1U0TlNVelF5VXlSbVJwZGlVelJT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1sSGRtcHhaVTFsY1dzM05EUTJPVGdsTWpJbE0wRWxOMElsTWpKcFpDVXlNaVV6UVNVeU1tbEhkbXB4WlUxbGNXczNORFEyT1RnbE1qSWxNa01sTWpKdVlXMWxKVEl5SlROQkpUSXliR2x1YTJWeUpUSXlKVEpESlRJeWRHVjRkQ1V5TWlVelFTVXlNaVV5TWlVeVF5VXlNbWR5YjNWd0pUSXlKVE5CSlRJeUpUSXlKVEpESlRJeWJHbHVhMlZ5Vkhsd1pTVXlNaVV6UVNVeU1tSnliMnRsYmlVeU1pVXlReVV5TW5CdmFXNTBjeVV5TWlVelFTVTFRaVUzUWlVeU1uZ2xNaklsTTBFME1EY3VNalF5Tnprek56RXpNakF5TVRZbE1rTWxNako1SlRJeUpUTkJNVGs1TGpjNU9UazVOVFF5TWpNMk16STRKVEpESlRJeVptbDRaV1FsTWpJbE0wRjBjblZsSlRkRUpUSkRKVGRDSlRJeWVDVXlNaVV6UVRRd055NHlOREkzT1RNM01UTXlNREl4TmlVeVF5VXlNbmtsTWpJbE0wRXlOelF1TWprNU9UazFOREl5TXpZek15VTNSQ1UxUkNVeVF5VXlNbXh2WTJ0bFpDVXlNaVV6UVdaaGJITmxKVEpESlRJeVpHRjBZVUYwZEhKcFluVjBaWE1sTWpJbE0wRWxOVUlsTlVRbE1rTWxNakp3Y205d2N5VXlNaVV6UVNVM1FpVXlNbnBwYm1SbGVDVXlNaVV6UVRFd0pUZEVKVEpESlRJeWJHbHVaVk4wZVd4bEpUSXlKVE5CSlRkQ0pUSXliR2x1WlZkcFpIUm9KVEl5SlROQk1TNDFKVGRFSlRKREpUSXlabkp2YlNVeU1pVXpRU1UzUWlVeU1tRnVaMnhsSlRJeUpUTkJNQ1V5UXlVeU1uZ2xNaklsTTBFME16Y3VNalF5Tnprek56RXpNakF5TVRZbE1rTWxNako1SlRJeUpUTkJNVGs1TGpjNU9UazVOVFF5TWpNMk16STRKVEpESlRJeWFXUWxNaklsTTBFbE1qSlRVbFZKVW1wV1pVTnZOekV6TWpBeUpUSXlKVGRFSlRKREpUSXlkRzhsTWpJbE0wRWxOMElsTWpKcFpDVXlNaVV6UVNVeU1rVkpTM2RyVkZSUFRVazNORGd5T0RJbE1qSWxNa01sTWpKNEpUSXlKVE5CTkRNM0xqSTBNamM1TXpjeE16SXdNakUySlRKREpUSXllU1V5TWlVelFUSTNOQzR5T1RrNU9UVTBNakl6TmpNekpUSkRKVEl5WVc1bmJHVWxNaklsTTBFd0pUZEVKVEpESlRJeWRHVjRkRUpzYjJOckpUSXlKVE5CSlRWQ0pUVkVKVGRFSlRKREpUSXlUSFIxYldaRVoyTlBZekF4TWpRNE5TVXlNaVV6UVNVM1FpVXlNbWxrSlRJeUpUTkJKVEl5VEhSMWJXWkVaMk5QWXpBeE1qUTROU1V5TWlVeVF5VXlNbTVoYldVbE1qSWxNMEVsTWpKc2FXNXJaWElsTWpJbE1rTWxNakowWlhoMEpUSXlKVE5CSlRJeUpUSXlKVEpESlRJeVozSnZkWEFsTWpJbE0wRWxNaklsTWpJbE1rTWxNakpzYVc1clpYSlVlWEJsSlRJeUpUTkJKVEl5WW5KdmEyVnVKVEl5SlRKREpUSXljRzlwYm5SekpUSXlKVE5CSlRWQ0pUZENKVEl5ZUNVeU1pVXpRVFF3TlM0Mk1EQXdNRFl4TURNMU1UVTJKVEpESlRJeWVTVXlNaVV6UVRFNU9TNDNPVGs1T1RVME1qSXpOak15T0NVM1JDVXlReVUzUWlVeU1uZ2xNaklsTTBFME1EVXVOakF3TURBMk1UQXpOVEUxTmlVeVF5VXlNbmtsTWpJbE0wRXpORGd1TnprNU9UazFOREl5TXpZek15VTNSQ1UxUkNVeVF5VXlNbXh2WTJ0bFpDVXlNaVV6UVdaaGJITmxKVEpESlRJeVpHRjBZVUYwZEhKcFluVjBaWE1sTWpJbE0wRWxOVUlsTlVRbE1rTWxNakp3Y205d2N5VXlNaVV6UVNVM1FpVXlNbnBwYm1SbGVDVXlNaVV6UVRFeEpUZEVKVEpESlRJeWJHbHVaVk4wZVd4bEpUSXlKVE5CSlRkQ0pUSXliR2x1WlZkcFpIUm9KVEl5SlROQk1TNDFKVGRFSlRKREpUSXlabkp2YlNVeU1pVXpRU1UzUWlVeU1uZ2xNaklsTTBFME16VXVOakF3TURBMk1UQXpOVEUxTmlVeVF5VXlNbmtsTWpJbE0wRXhPVGt1TnprNU9UazFOREl5TXpZek1qZ2xNa01sTWpKaGJtZHNaU1V5TWlVelFUQWxNa01sTWpKcFpDVXlNaVV6UVNVeU1sTlNWVWxTYWxabFEyODNNVE15TURJbE1qSWxOMFFsTWtNbE1qSjBieVV5TWlVelFTVTNRaVV5TW1sa0pUSXlKVE5CSlRJeWNVRllWa3A1VWxabFVqazBOalE1TlNVeU1pVXlReVV5TW5nbE1qSWxNMEUwTXpVdU5qQXdNREEyTVRBek5URTFOaVV5UXlVeU1ua2xNaklsTTBFek5EZ3VOems1T1RrMU5ESXlNell6TXlVeVF5VXlNbUZ1WjJ4bEpUSXlKVE5CTUNVM1JDVXlReVV5TW5SbGVIUkNiRzlqYXlVeU1pVXpRU1UxUWlVMVJDVTNSQ1V5UXlVeU1rWmFZMkZVU21sd2JYWXpPRFUwTlRJbE1qSWxNMEVsTjBJbE1qSnBaQ1V5TWlVelFTVXlNa1phWTJGVVNtbHdiWFl6T0RVME5USWxNaklsTWtNbE1qSnVZVzFsSlRJeUpUTkJKVEl5YkdsdWEyVnlKVEl5SlRKREpUSXlkR1Y0ZENVeU1pVXpRU1V5TWlVeU1pVXlReVV5TW1keWIzVndKVEl5SlROQkpUSXlKVEl5SlRKREpUSXliR2x1YTJWeVZIbHdaU1V5TWlVelFTVXlNbUp5YjJ0bGJpVXlNaVV5UXlVeU1uQnZhVzUwY3lVeU1pVXpRU1UxUWlVM1FpVXlNbmdsTWpJbE0wRTFOelV1TmpBd01EQTJNVEF6TlRFMU5pVXlReVV5TW5rbE1qSWxNMEV4T1RrdU56azVPVGsxTkRJeU16WXpNamdsTjBRbE1rTWxOMElsTWpKNEpUSXlKVE5CTlRjMUxqWXdNREF3TmpFd016VXhOVFlsTWtNbE1qSjVKVEl5SlROQk16RTJMamM1T1RrNU5UUXlNak0yTXpNbE4wUWxOVVFsTWtNbE1qSnNiMk5yWldRbE1qSWxNMEZtWVd4elpTVXlReVV5TW1SaGRHRkJkSFJ5YVdKMWRHVnpKVEl5SlROQkpUVkNKVFZFSlRKREpUSXljSEp2Y0hNbE1qSWxNMEVsTjBJbE1qSjZhVzVrWlhnbE1qSWxNMEV4TkNVM1JDVXlReVV5TW14cGJtVlRkSGxzWlNVeU1pVXpRU1UzUWlVeU1teHBibVZYYVdSMGFDVXlNaVV6UVRFdU5TVTNSQ1V5UXlVeU1tWnliMjBsTWpJbE0wRWxOMElsTWpKNEpUSXlKVE5CTmpBMUxqWXdNREF3TmpFd016VXhOVFlsTWtNbE1qSjVKVEl5SlROQk1UazVMamM1T1RrNU5UUXlNak0yTXpJNEpUSkRKVEl5WVc1bmJHVWxNaklsTTBFd0pUSkRKVEl5YVdRbE1qSWxNMEVsTWpKUlIxcE1aRzl3ZDB0d09EYzVORFU1SlRJeUpUZEVKVEpESlRJeWRHOGxNaklsTTBFbE4wSWxNakpwWkNVeU1pVXpRU1V5TWxGcFExcG1VMEpTV25jNU56QTJNVFVsTWpJbE1rTWxNako0SlRJeUpUTkJOakExTGpZd01EQXdOakV3TXpVeE5UWWxNa01sTWpKNUpUSXlKVE5CTXpFMkxqYzVPVGs1TlRReU1qTTJNek1sTWtNbE1qSmhibWRzWlNVeU1pVXpRVEFsTjBRbE1rTWxNakowWlhoMFFteHZZMnNsTWpJbE0wRWxOVUlsTlVRbE4wUWxNa01sTWpKRVRuZHFjRmhaYm01NU56YzJNVEEySlRJeUpUTkJKVGRDSlRJeWFXUWxNaklsTTBFbE1qSkVUbmRxY0ZoWmJtNTVOemMyTVRBMkpUSXlKVEpESlRJeWJtRnRaU1V5TWlVelFTVXlNbXhwYm10bGNpVXlNaVV5UXlVeU1uUmxlSFFsTWpJbE0wRWxNaklsTWpJbE1rTWxNakpuY205MWNDVXlNaVV6UVNVeU1pVXlNaVV5UXlVeU1teHBibXRsY2xSNWNHVWxNaklsTTBFbE1qSmljbTlyWlc0bE1qSWxNa01sTWpKd2IybHVkSE1sTWpJbE0wRWxOVUlsTjBJbE1qSjRKVEl5SlROQk5UYzFMall3TURBd05qRXdNelV4TlRZbE1rTWxNako1SlRJeUpUTkJNVGs1TGpjNU9UazVOVFF5TWpNMk16STRKVGRFSlRKREpUZENKVEl5ZUNVeU1pVXpRVFUzTlM0Mk1EQXdNRFl4TURNMU1UVTJKVEpESlRJeWVTVXlNaVV6UVRReU1TNDNPVGs1T1RVME1qSXpOak16SlRkRUpUVkVKVEpESlRJeWJHOWphMlZrSlRJeUpUTkJabUZzYzJVbE1rTWxNakprWVhSaFFYUjBjbWxpZFhSbGN5VXlNaVV6UVNVMVFpVTFSQ1V5UXlVeU1uQnliM0J6SlRJeUpUTkJKVGRDSlRJeWVtbHVaR1Y0SlRJeUpUTkJNVFVsTjBRbE1rTWxNakpzYVc1bFUzUjViR1VsTWpJbE0wRWxOMElsTWpKc2FXNWxWMmxrZEdnbE1qSWxNMEV4TGpVbE4wUWxNa01sTWpKbWNtOXRKVEl5SlROQkpUZENKVEl5ZUNVeU1pVXpRVFl3TlM0Mk1EQXdNRFl4TURNMU1UVTJKVEpESlRJeWVTVXlNaVV6UVRFNU9TNDNPVGs1T1RVME1qSXpOak15T0NVeVF5VXlNbUZ1WjJ4bEpUSXlKVE5CTUNVeVF5VXlNbWxrSlRJeUpUTkJKVEl5VVVkYVRHUnZjSGRMY0RnM09UUTFPU1V5TWlVM1JDVXlReVV5TW5SdkpUSXlKVE5CSlRkQ0pUSXlhV1FsTWpJbE0wRWxNakpzUmtwWmRFdEhkVmhKTkRNeU5UQTJKVEl5SlRKREpUSXllQ1V5TWlVelFUWXdOUzQyTURBd01EWXhNRE0xTVRVMkpUSkRKVEl5ZVNVeU1pVXpRVFF5TVM0M09UazVPVFUwTWpJek5qTXpKVEpESlRJeVlXNW5iR1VsTWpJbE0wRXdKVGRFSlRKREpUSXlkR1Y0ZEVKc2IyTnJKVEl5SlROQkpUVkNKVFZFSlRkRUpUSkRKVEl5UjFKcGFYZENZM1o0YmpZd09EWTNOeVV5TWlVelFTVTNRaVV5TW1sa0pUSXlKVE5CSlRJeVIxSnBhWGRDWTNaNGJqWXdPRFkzTnlVeU1pVXlReVV5TW01aGJXVWxNaklsTTBFbE1qSnNhVzVyWlhJbE1qSWxNa01sTWpKMFpYaDBKVEl5SlROQkpUSXlKVEl5SlRKREpUSXlaM0p2ZFhBbE1qSWxNMEVsTWpJbE1qSWxNa01sTWpKc2FXNXJaWEpVZVhCbEpUSXlKVE5CSlRJeVluSnZhMlZ1SlRJeUpUSkRKVEl5Y0c5cGJuUnpKVEl5SlROQkpUVkNKVGRDSlRJeWVDVXlNaVV6UVRjME5TNDJNREF3TURZeE1ETTFNVFUySlRKREpUSXllU1V5TWlVelFURTVPUzQzT1RrNU9UVTBNakl6TmpNeU9DVTNSQ1V5UXlVM1FpVXlNbmdsTWpJbE0wRTNORFV1TmpBd01EQTJNVEF6TlRFMU5pVXlReVV5TW5rbE1qSWxNMEV6TVRZdU56azVPVGsxTkRJeU16WXpNeVUzUkNVMVJDVXlReVV5TW14dlkydGxaQ1V5TWlVelFXWmhiSE5sSlRKREpUSXlaR0YwWVVGMGRISnBZblYwWlhNbE1qSWxNMEVsTlVJbE5VUWxNa01sTWpKd2NtOXdjeVV5TWlVelFTVTNRaVV5TW5wcGJtUmxlQ1V5TWlVelFURTJKVGRFSlRKREpUSXliR2x1WlZOMGVXeGxKVEl5SlROQkpUZENKVEl5YkdsdVpWZHBaSFJvSlRJeUpUTkJNUzQxSlRkRUpUSkRKVEl5Wm5KdmJTVXlNaVV6UVNVM1FpVXlNbmdsTWpJbE0wRTNOelV1TmpBd01EQTJNVEF6TlRFMU5pVXlReVV5TW5rbE1qSWxNMEV4T1RrdU56azVPVGsxTkRJeU16WXpNamdsTWtNbE1qSmhibWRzWlNVeU1pVXpRVEFsTWtNbE1qSnBaQ1V5TWlVelFTVXlNazlZVUdkRlJYWnNjazgxTmpjNU9UWWxNaklsTjBRbE1rTWxNakowYnlVeU1pVXpRU1UzUWlVeU1tbGtKVEl5SlROQkpUSXlVRzlGV21kaWJrRnNTREkzTVRneE9TVXlNaVV5UXlVeU1uZ2xNaklsTTBFM056VXVOakF3TURBMk1UQXpOVEUxTmlVeVF5VXlNbmtsTWpJbE0wRXpNVFl1TnprNU9UazFOREl5TXpZek15VXlReVV5TW1GdVoyeGxKVEl5SlROQk1DVTNSQ1V5UXlVeU1uUmxlSFJDYkc5amF5VXlNaVV6UVNVMVFpVTFSQ1UzUkNVeVF5VXlNblJxY0hKTlpHVjBabEF6TWpRM05ETWxNaklsTTBFbE4wSWxNakpwWkNVeU1pVXpRU1V5TW5ScWNISk5aR1YwWmxBek1qUTNORE1sTWpJbE1rTWxNakp1WVcxbEpUSXlKVE5CSlRJeWJHbHVhMlZ5SlRJeUpUSkRKVEl5ZEdWNGRDVXlNaVV6UVNVeU1pVXlNaVV5UXlVeU1tZHliM1Z3SlRJeUpUTkJKVEl5SlRJeUpUSkRKVEl5YkdsdWEyVnlWSGx3WlNVeU1pVXpRU1V5TW1KeWIydGxiaVV5TWlVeVF5VXlNbkJ2YVc1MGN5VXlNaVV6UVNVMVFpVTNRaVV5TW5nbE1qSWxNMEUzTkRVdU5qQXdNREEyTVRBek5URTFOaVV5UXlVeU1ua2xNaklsTTBFeE9Ua3VOems1T1RrMU5ESXlNell6TWpnbE4wUWxNa01sTjBJbE1qSjRKVEl5SlROQk56UTFMall3TURBd05qRXdNelV4TlRZbE1rTWxNako1SlRJeUpUTkJOREl4TGpjNU9UazVOVFF5TWpNMk16TWxOMFFsTlVRbE1rTWxNakpzYjJOclpXUWxNaklsTTBGbVlXeHpaU1V5UXlVeU1tUmhkR0ZCZEhSeWFXSjFkR1Z6SlRJeUpUTkJKVFZDSlRWRUpUSkRKVEl5Y0hKdmNITWxNaklsTTBFbE4wSWxNako2YVc1a1pYZ2xNaklsTTBFeE55VTNSQ1V5UXlVeU1teHBibVZUZEhsc1pTVXlNaVV6UVNVM1FpVXlNbXhwYm1WWGFXUjBhQ1V5TWlVelFURXVOU1UzUkNVeVF5VXlNbVp5YjIwbE1qSWxNMEVsTjBJbE1qSjRKVEl5SlROQk56YzFMall3TURBd05qRXdNelV4TlRZbE1rTWxNako1SlRJeUpUTkJNVGs1TGpjNU9UazVOVFF5TWpNMk16STRKVEpESlRJeVlXNW5iR1VsTWpJbE0wRXdKVEpESlRJeWFXUWxNaklsTTBFbE1qSlBXRkJuUlVWMmJISlBOVFkzT1RrMkpUSXlKVGRFSlRKREpUSXlkRzhsTWpJbE0wRWxOMElsTWpKcFpDVXlNaVV6UVNVeU1ubDVWRVJ2ZGt0QmNXd3lPVGcxTWpNbE1qSWxNa01sTWpKNEpUSXlKVE5CTnpjMUxqWXdNREF3TmpFd016VXhOVFlsTWtNbE1qSjVKVEl5SlROQk5ESXhMamM1T1RrNU5UUXlNak0yTXpNbE1rTWxNakpoYm1kc1pTVXlNaVV6UVRBbE4wUWxNa01sTWpKMFpYaDBRbXh2WTJzbE1qSWxNMEVsTlVJbE5VUWxOMFFsTWtNbE1qSk1VSFY0V0ZScWFWcGtNall6TXpVMEpUSXlKVE5CSlRkQ0pUSXlhV1FsTWpJbE0wRWxNakpNVUhWNFdGUnFhVnBrTWpZek16VTBKVEl5SlRKREpUSXlibUZ0WlNVeU1pVXpRU1V5TW5KdmRXNWtVbVZqZEdGdVoyeGxKVEl5SlRKREpUSXlkR2wwYkdVbE1qSWxNMEVsTWpJbFJUVWxPVU1sT0RZbFJUZ2xRVGNsT1RJbFJUY2xPVVlsUVRrbFJUVWxRa1FsUVRJbE1qSWxNa01sTWpKallYUmxaMjl5ZVNVeU1pVXpRU1V5TW1KaGMybGp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YWtOTlNtVnVVMUpuY3pNM01URXlNU1V5TWlVM1JDVXlReVUzUWlVeU1tNWhiV1VsTWpJbE0wRWxNaklsUlRVbE9UQWxPRVFsUlRjbFFUY2xRakFsTWpJbE1rTWxNakowZVhCbEpUSXlKVE5CSlRJeWMzUnlhVzVuSlRJeUpUSkRKVEl5ZG1Gc2RXVWxNaklsTTBFbE1qSWxNaklsTWtNbE1qSmpZWFJsWjI5eWVTVXlNaVV6UVNVeU1tUmxabUYxYkhRbE1qSWxNa01sTWpKcFpDVXlNaVV6UVNVeU1rNXNlR3BDY1VGQlNtWXhORGN4T0RN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pKYTFkYWNtMW9SRUo0T1RNeU1ETTJKVEl5SlRkRUpUSkRKVGRDSlRJeWJtRnRaU1V5TWlVelFTVXlNaVZGT0NWQ1JpVTVSU1ZGTmlVNFJTVkJOU1V5TWlVeVF5VXlNblI1Y0dVbE1qSWxNMEVsTWpKc2FXNXJKVEl5SlRKREpUSXlkbUZzZFdVbE1qSWxNMEVsTWpJbE1qSWxNa01sTWpKallYUmxaMjl5ZVNVeU1pVXpRU1V5TW1SbFptRjFiSFFsTWpJbE1rTWxNakpwWkNVeU1pVXpRU1V5TW5sdmMyOW1aMEowZVdVME56RXhNamNsTWpJbE4wUWxNa01sTjBJbE1qSnVZVzFsSlRJeUpUTkJKVEl5SlVVMEpVSkZKVUpHSlVVM0pVRkRKVUpCSlRJeUpUSkRKVEl5ZEhsd1pTVXlNaVV6UVNVeU1uTjBjbWx1WnlVeU1pVXlReVV5TW5aaGJIVmxKVEl5SlROQkpUSXlKVEl5SlRKREpUSXlZMkYwWldkdmNua2xNaklsTTBFbE1qSmtaV1poZFd4MEpUSXlKVEpESlRJeWFXUWxNaklsTTBFbE1qSnBTV0psVDNKbmNXeHJOakk1TkRReUpUSXlKVGRFSlRWRUpUSkRKVEl5Y0hKdmNITWxNaklsTTBFbE4wSWxNako0SlRJeUpUTkJORE0xTGpZd01EQXdOakV3TXpVeE5UWWxNa01sTWpKNUpUSXlKVE5CTXprMExqYzVPVGs1TlRReU1qTTJNek1sTWtNbE1qSjNKVEl5SlROQk9UWWxNa01sTWpKb0pUSXlKVE5CTlRRbE1rTWxNako2YVc1a1pYZ2xNaklsTTBFeE9DVXlReVV5TW1GdVoyeGxKVEl5SlROQk1DVTNSQ1V5UXlVeU1uTm9ZWEJsVTNSNWJHVWxNaklsTTBFbE4wSWxNakpoYkhCb1lTVXlNaVV6UVRFbE4wUWxNa01sTWpKc2FXNWxVM1I1YkdVbE1qSWxNMEVsTjBJbE1qSnNhVzVsVjJsa2RHZ2xNaklsTTBFeExqVWxOMFFsTWtNbE1qSm1hV3hzVTNSNWJHVWxNaklsTTBFbE4wSWxOMFFsTWtNbE1qSjBhR1Z0WlNVeU1pVXpRU1UzUWlVM1JDVXlReVV5TW5CaGRHZ2xNaklsTTBFbE5VSWxOMElsTWpKaFkzUnBiMjV6SlRJeUpUTkJKVFZDSlRkQ0pUSXlZV04wYVc5dUpUSXlKVE5CSlRJeWJXOTJaU1V5TWlVeVF5VXlNbmdsTWpJbE0wRWxNakl3SlRJeUpUSkRKVEl5ZVNVeU1pVXpRU1V5TWpRbE1qSWxOMFFsTWtNbE4wSWxNakpoWTNScGIyNGxNaklsTTBFbE1qSnhkV0ZrY21GMGFXTkRkWEoyWlNVeU1pVXlReVV5TW5neEpUSXlKVE5CSlRJeU1DVXlNaVV5UXlVeU1ua3hKVEl5SlROQkpUSXlNQ1V5TWlVeVF5VXlNbmdsTWpJbE0wRWxNakkwSlRJeUpUSkRKVEl5ZVNVeU1pVXpRU1V5TWpBbE1qSWxOMFFsTWtNbE4wSWxNakpoWTNScGIyNGxNaklsTTBFbE1qSnNhVzVsSlRJeUpUSkRKVEl5ZUNVeU1pVXpRU1V5TW5jdE5DVXlNaVV5UXlVeU1ua2xNaklsTTBFbE1qSXdKVEl5SlRkRUpUSkRKVGRDSlRJeVlXTjBhVzl1SlRJeUpUTkJKVEl5Y1hWaFpISmhkR2xqUTNWeWRtVWxNaklsTWtNbE1qSjRNU1V5TWlVelFTVXlNbmNsTWpJbE1rTWxNako1TVNVeU1pVXpRU1V5TWpBbE1qSWxNa01sTWpKNEpUSXlKVE5CSlRJeWR5VXlNaVV5UXlVeU1ua2xNaklsTTBFbE1qSTBKVEl5SlRkRUpUSkRKVGRDSlRJeVlXTjBhVzl1SlRJeUpUTkJKVEl5YkdsdVpTVXlNaVV5UXlVeU1uZ2xNaklsTTBFbE1qSjNKVEl5SlRKREpUSXllU1V5TWlVelFTVXlNbWd0TkNVeU1pVTNSQ1V5UXlVM1FpVXlNbUZqZEdsdmJpVXlNaVV6UVNVeU1uRjFZV1J5WVhScFkwTjFjblpsSlRJeUpUSkRKVEl5ZURFbE1qSWxNMEVsTWpKM0pUSXlKVEpESlRJeWVURWxNaklsTTBFbE1qSm9KVEl5SlRKREpUSXllQ1V5TWlVelFTVXlNbmN0TkNVeU1pVXlReVV5TW5rbE1qSWxNMEVsTWpKb0pUSXlKVGRFSlRKREpUZENKVEl5WVdOMGFXOXVKVEl5SlROQkpUSXliR2x1WlNVeU1pVXlReVV5TW5nbE1qSWxNMEVsTWpJMEpUSXlKVEpESlRJeWVTVXlNaVV6UVNVeU1tZ2xNaklsTjBRbE1rTWxOMElsTWpKaFkzUnBiMjRsTWpJbE0wRWxNakp4ZFdGa2NtRjBhV05EZFhKMlpTVXlNaVV5UXlVeU1uZ3hKVEl5SlROQkpUSXlNQ1V5TWlVeVF5VXlNbmt4SlRJeUpUTkJKVEl5YUNVeU1pVXlReVV5TW5nbE1qSWxNMEVsTWpJd0pUSXlKVEpESlRJeWVTVXlNaVV6UVNVeU1tZ3ROQ1V5TWlVM1JDVXlReVUzUWlVeU1tRmpkR2x2YmlVeU1pVXpRU1V5TW1Oc2IzTmxKVEl5SlRkRUpUVkVKVGRFSlRWRUpUSkRKVEl5Wm05dWRGTjBlV3hsSlRJeUpUTkJKVGRDSlRkRUpUSkRKVEl5ZEdWNGRFSnNiMk5ySlRJeUpUTkJKVFZDSlRkQ0pUSXljRzl6YVhScGIyNGxNaklsTTBFbE4wSWxNako0SlRJeUpUTkJNVEFsTWtNbE1qSjVKVEl5SlROQk1DVXlReVV5TW5jbE1qSWxNMEVsTWpKM0xUSXdKVEl5SlRKREpUSXlhQ1V5TWlVelFTVXlNbWdsTWpJbE4wUWxNa01sTWpKMFpYaDBKVEl5SlROQkpUSXlKVVUwSlVJNEpVRkVKVVUxSlRsQ0pVSkVKVVUzSlRrMEpVSTFKVVUwSlVKR0pVRXh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EpESlRJeWQxVlBia3BWVUVGR1F6QXdPRFl6TVNVeU1pVXpRU1UzUWlVeU1tbGtKVEl5SlROQkpUSXlkMVZQYmtwVlVFRkdRekF3T0RZek1TVXlNaVV5UXlVeU1tNWhiV1VsTWpJbE0wRWxNakpzYVc1clpYSWxNaklsTWtNbE1qSjBaWGgwSlRJeUpUTkJKVEl5SlRJeUpUSkRKVEl5WjNKdmRYQWxNaklsTTBFbE1qSWxNaklsTWtNbE1qSnNhVzVyWlhKVWVYQmxKVEl5SlROQkpUSXlZbkp2YTJWdUpUSXlKVEpESlRJeWNHOXBiblJ6SlRJeUpUTkJKVFZDSlRkQ0pUSXllQ1V5TWlVelFUUXdOUzQyTURBd01EWXhNRE0xTVRVMkpUSkRKVEl5ZVNVeU1pVXpRVEU1T1M0M09UazVPVFUwTWpJek5qTXlPQ1UzUkNVeVF5VTNRaVV5TW5nbE1qSWxNMEUwTURVdU5qQXdNREEyTVRBek5URTFOaVV5UXlVeU1ua2xNaklsTTBFME1qRXVOems1T1RrMU5ESXlNell6TXlVM1JDVTFSQ1V5UXlVeU1teHZZMnRsWkNVeU1pVXpRV1poYkhObEpUSkRKVEl5WkdGMFlVRjBkSEpwWW5WMFpYTWxNaklsTTBFbE5VSWxOVVFsTWtNbE1qSndjbTl3Y3lVeU1pVXpRU1UzUWlVeU1ucHBibVJsZUNVeU1pVXpRVEU1SlRkRUpUSkRKVEl5YkdsdVpWTjBlV3hsSlRJeUpUTkJKVGRDSlRJeWJHbHVaVmRwWkhSb0pUSXlKVE5CTVM0MUpUZEVKVEpESlRJeVpuSnZiU1V5TWlVelFTVTNRaVV5TW5nbE1qSWxNMEUwTXpVdU5qQXdNREEyTVRBek5URTFOaVV5UXlVeU1ua2xNaklsTTBFeE9Ua3VOems1T1RrMU5ESXlNell6TWpnbE1rTWxNakpoYm1kc1pTVXlNaVV6UVRBbE1rTWxNakpwWkNVeU1pVXpRU1V5TWxOU1ZVbFNhbFpsUTI4M01UTXlNRElsTWpJbE4wUWxNa01sTWpKMGJ5VXlNaVV6UVNVM1FpVXlNbWxrSlRJeUpUTkJKVEl5VEZCMWVGaFVhbWxhWkRJMk16TTFOQ1V5TWlVeVF5VXlNbmdsTWpJbE0wRTBNelV1TmpBd01EQTJNVEF6TlRFMU5pVXlReVV5TW5rbE1qSWxNMEUwTWpFdU56azVPVGsxTkRJeU16WXpNeVV5UXlVeU1tRnVaMnhsSlRJeUpUTkJNQ1UzUkNVeVF5VXlNblJsZUhSQ2JHOWpheVV5TWlVelFTVTFRaVUxUkNVM1JDVTNSQ1V5UXlVeU1tTnZiVzFsYm5SekpUSXlKVE5CSlRWQ0pUVkVKVEpESlRJeWNHeDFaMmx1Y3lVeU1pVXpRU1UzUWlVM1JDVTNSQT09IiwKCSJGaWxlSWQiIDogInBvX2JoZWplaGFoYWViZGhhIgp9Cg=="/>
    </extobj>
    <extobj name="E657119C-6982-421D-8BA7-E74DEB70A7D9-2">
      <extobjdata type="E657119C-6982-421D-8BA7-E74DEB70A7D9" data="ewoJIkNhdGVnb3J5IiA6ICJmbG93IiwKCSJEZWZpbml0aW9uIiA6ICJKVGRDSlRJeWNHRm5aU1V5TWlVelFTVTNRaVV5TW5CaFpHUnBibWNsTWpJbE0wRXlNQ1V5UXlVeU1tOXlhV1Z1ZEdGMGFXOXVKVEl5SlROQkpUSXljRzl5ZEhKaGFYUWxNaklsTWtNbE1qSmlZV05yWjNKdmRXNWtRMjlzYjNJbE1qSWxNMEVsTWpKMGNtRnVjM0JoY21WdWRDVXlNaVV5UXlVeU1tZHlhV1JUYVhwbEpUSXlKVE5CTVRVbE1rTWxNakozYVdSMGFDVXlNaVV6UVRFM05URXVNaVV5UXlVeU1uTm9iM2RIY21sa0pUSXlKVE5CZEhKMVpTVXlReVV5TW5KcFkyaFVaWGgwSlRJeUpUTkJkSEoxWlNVeVF5VXlNbWhsYVdkb2RDVXlNaVV6UVRnMU15NDBKVGRFSlRKREpUSXlaV3hsYldWdWRITWxNaklsTTBFbE4wSWxNakpOZVhScWJsZFdVMjFuT1RNd05ETXpKVEl5SlROQkpUZENKVEl5YVdRbE1qSWxNMEVsTWpKTmVYUnFibGRXVTIxbk9UTXdORE16SlRJeUpUSkRKVEl5Ym1GdFpTVXlNaVV6UVNVeU1tUnBZVzF2Ym1RbE1qSWxNa01sTWpKMGFYUnNaU1V5TWlVelFTVXlNaVZGT0NVNFJpVkNNU1ZGTlNWQ1JDVkJNaVV5TWlVeVF5VXlNbU5oZEdWbmIzSjVKVEl5SlROQkpUSXlZbUZ6YVdNbE1qSWxNa01sTWpKbmNtOTFjQ1V5TWlVelFTVXlNaVV5TWlVeVF5VXlNbWR5YjNWd1RtRnRaU1V5TWlVelFXNTFiR3dsTWtNbE1qSnNiMk5yWldRbE1qSWxNMEZtWVd4elpTVXlReVV5TW14cGJtc2xNaklsTTBFbE1qSWxNaklsTWtNbE1qSmphR2xzWkhKbGJpVXlNaVV6UVNVMVFpVTFSQ1V5UXlVeU1uQmhjbVZ1ZENVeU1pVXpRU1V5TWlVeU1pVXlReVV5TW5KbGMybDZaVVJwY2lVeU1pVXpRU1UxUWlVeU1uUnNKVEl5SlRKREpUSXlkSElsTWpJbE1rTWxNakppY2lVeU1pVXlReVV5TW1Kc0pUSXlKVEpESlRJeWJDVXlNaVV5UXlVeU1uUWxNaklsTWtNbE1qSnlKVEl5SlRKREpUSXlZaV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VptbDRaV1JNYVc1ck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lhkV2hRVTNGaWRFUjNNVGs0TlRneUpUSXlKVGRFSlRKREpUZENKVEl5Ym1GdFpTVXlNaVV6UVNVeU1pVkZOU1U1TUNVNFJDVkZOeVZCTnlWQ01DVXlNaVV5UXlVeU1uUjVjR1VsTWpJbE0wRWxNakp6ZEhKcGJtY2xNaklsTWtNbE1qSjJZV3gxWlNVeU1pVXpRU1V5TWlVeU1pVXlReVV5TW1OaGRHVm5iM0o1SlRJeUpUTkJKVEl5WkdWbVlYVnNkQ1V5TWlVeVF5VXlNbWxrSlRJeUpUTkJKVEl5Y0ZKc2MyTnJia3RvU1RVek16ZzNNQ1V5TWlVM1JDVXlReVUzUWlVeU1tNWhiV1VsTWpJbE0wRWxNaklsUlRZbE9Ea2xPREFsUlRZbE9VTWxPRGtsUlRnbE9EQWxPRFVsTWpJbE1rTWxNakowZVhCbEpUSXlKVE5CSlRJeWMzUnlhVzVuSlRJeUpUSkRKVEl5ZG1Gc2RXVWxNaklsTTBFbE1qSWxNaklsTWtNbE1qSmpZWFJsWjI5eWVTVXlNaVV6UVNVeU1tUmxabUYxYkhRbE1qSWxNa01sTWpKcFpDVXlNaVV6UVNVeU1tRkxkbE56U1hGVVVrb3pOVFl6TnprbE1qSWxOMFFsTWtNbE4wSWxNakp1WVcxbEpUSXlKVE5CSlRJeUpVVTRKVUpHSlRsRkpVVTJKVGhGSlVFMUpUSXlKVEpESlRJeWRIbHdaU1V5TWlVelFTVXlNbXhwYm1zbE1qSWxNa01sTWpKMllXeDFaU1V5TWlVelFTVXlNaVV5TWlVeVF5VXlNbU5oZEdWbmIzSjVKVEl5SlROQkpUSXlaR1ZtWVhWc2RDVXlNaVV5UXlVeU1tbGtKVEl5SlROQkpUSXlibGhpYjFsR2QwbFlaRGt6TkRreU5DVXlNaVUzUkNVeVF5VTNRaVV5TW01aGJXVWxNaklsTTBFbE1qSWxSVFFsUWtVbFFrWWxSVGNsUVVNbFFrRWxNaklsTWtNbE1qSjBlWEJsSlRJeUpUTkJKVEl5YzNSeWFXNW5KVEl5SlRKREpUSXlkbUZzZFdVbE1qSWxNMEVsTWpJbE1qSWxNa01sTWpKallYUmxaMjl5ZVNVeU1pVXpRU1V5TW1SbFptRjFiSFFsTWpJbE1rTWxNakpwWkNVeU1pVXpRU1V5TWxCWVdrdHVVbFIyUkdFM056QTVNRE1sTWpJbE4wUWxOVVFsTWtNbE1qSndjbTl3Y3lVeU1pVXpRU1UzUWlVeU1uZ2xNaklsTTBFME1qQXVOakF3TURBMk1UQXpOVEUxTmlVeVF5VXlNbmtsTWpJbE0wRXpNVGd1TnprNU9UazFOREl5TXpZek15VXlReVV5TW5jbE1qSWxNMEU1TmlVeVF5VXlNbWdsTWpJbE0wRTNNQ1V5UXlVeU1ucHBibVJsZUNVeU1pVXpRVEVsTWtNbE1qSmhibWRzWlNVeU1pVXpRVEFsTjBRbE1rTWxNakp6YUdGd1pWTjBlV3hsSlRJeUpUTkJKVGRDSlRJeVlXeHdhR0VsTWpJbE0wRXhKVGRFSlRKREpUSXliR2x1WlZOMGVXeGxKVEl5SlROQkpUZENKVEl5YkdsdVpWZHBaSFJvSlRJeUpUTkJNUzQxSlRkRUpUSkRKVEl5Wm1sc2JGTjBlV3hsSlRJeUpUTkJKVGRDSlRJeWRIbHdaU1V5TWlVelFTVXlNbk52Ykdsa0pUSXlKVEpESlRJeVkyOXNiM0lsTWpJbE0wRWxNakl5TlRVbE1rTXlNeklsTWtNeE1UVWxNaklsTjBRbE1rTWxNakowYUdWdFpTVXlNaVV6UVNVM1FpVTNSQ1V5UXlVeU1uQmhkR2dsTWpJbE0wRWxOVUlsTjBJbE1qSmhZM1JwYjI1ekpUSXlKVE5CSlRWQ0pUZENKVEl5WVdOMGFXOXVKVEl5SlROQkpUSXliVzkyWlNVeU1pVXlReVV5TW5nbE1qSWxNMEVsTWpJd0pUSXlKVEpESlRJeWVTVXlNaVV6UVNVeU1tZ2xNa1l5SlRJeUpUZEVKVEpESlRkQ0pUSXlZV04wYVc5dUpUSXlKVE5CSlRJeWJHbHVaU1V5TWlVeVF5VXlNbmdsTWpJbE0wRWxNakozSlRKR01pVXlNaVV5UXlVeU1ua2xNaklsTTBFbE1qSXdKVEl5SlRkRUpUSkRKVGRDSlRJeVlXTjBhVzl1SlRJeUpUTkJKVEl5YkdsdVpTVXlNaVV5UXlVeU1uZ2xNaklsTTBFbE1qSjNKVEl5SlRKREpUSXllU1V5TWlVelFTVXlNbWdsTWtZeUpUSXlKVGRFSlRKREpUZENKVEl5WVdOMGFXOXVKVEl5SlROQkpUSXliR2x1WlNVeU1pVXlReVV5TW5nbE1qSWxNMEVsTWpKM0pUSkdNaVV5TWlVeVF5VXlNbmtsTWpJbE0wRWxNakpvSlRJeUpUZEVKVEpESlRkQ0pUSXlZV04wYVc5dUpUSXlKVE5CSlRJeVkyeHZjMlVsTWpJbE4wUWxOVVFsTjBRbE5VUWxNa01sTWpKbWIyNTBVM1I1YkdVbE1qSWxNMEVsTjBJbE4wUWxNa01sTWpKMFpYaDBRbXh2WTJzbE1qSWxNMEVsTlVJbE4wSWxNakp3YjNOcGRHbHZiaVV5TWlVelFTVTNRaVV5TW5nbE1qSWxNMEVsTWpJeE1DVXlNaVV5UXlVeU1ua2xNaklsTTBFbE1qSm9LakF1TVRNbE1qSWxNa01sTWpKM0pUSXlKVE5CSlRJeWR5MHlNQ1V5TWlVeVF5VXlNbWdsTWpJbE0wRWxNakpvS2pBdU56VWxNaklsTjBRbE1rTWxNakowWlhoMEpUSXlKVE5CSlRJeUpVVTNKVGhGSlVJd0pVVTNKVGhCSlVJMkpVVTFKVGc0SlRnMkpVVTJKVGxGSlRrd0pUSXlKVGRFSlRWRUpUSkRKVEl5WVc1amFHOXljeVV5TWlVelFTVTFRaVUzUWlVeU1uZ2xNaklsTTBFbE1qSXdKVEl5SlRKREpUSXllU1V5TWlVelFTVXlNbWdsTWtZeUpUSXlKVGRFSlRKREpUZENKVEl5ZUNVeU1pVXpRU1V5TW5jbE1rWXlKVEl5SlRKREpUSXllU1V5TWlVelFTVXlNakFsTWpJbE4wUWxNa01sTjBJbE1qSjRKVEl5SlROQkpUSXlkeVV5TWlVeVF5VXlNbmtsTWpJbE0wRWxNakpvSlRKR01pVXlNaVUzUkNVeVF5VTNRaVV5TW5nbE1qSWxNMEVsTWpKM0pUSkdNaVV5TWlVeVF5VXlNbmtsTWpJbE0wRWxNakpvSlRJeUpUZEVKVFZFSlRkRUpUSkRKVEl5VUVsTlprTm5aa05FWXpBeE5EQXpOU1V5TWlVelFTVTNRaVV5TW1sa0pUSXlKVE5CSlRJeVVFbE5aa05uWmtORVl6QXhOREF6TlNVeU1pVXlReVV5TW01aGJXVWxNaklsTTBFbE1qSnliM1Z1WkZKbFkzUmhibWRzWlNVeU1pVXlReVV5TW5ScGRHeGxKVEl5SlROQkpUSXlKVVUxSlRsREpUZzJKVVU0SlVFM0pUa3lKVVUzSlRsR0pVRTVKVVUxSlVKRUpVRXlKVEl5SlRKREpUSXlZMkYwWldkdmNua2xNaklsTTBFbE1qSmlZWE5wWXlVeU1pVXlReVV5TW1keWIzVndKVEl5SlROQkpUSXlKVEl5SlRKREpUSXlaM0p2ZFhCT1lXMWxKVEl5SlROQmJuVnNiQ1V5UXlVeU1teHZZMnRsWkNVeU1pVXpRV1poYkhObEpUSkRKVEl5YkdsdWF5VXlNaVV6UVNVeU1pVXlNaVV5UXlVeU1tTm9hV3hrY21WdUpUSXlKVE5CSlRWQ0pUVkVKVEpESlRJeWNHRnlaVzUwSlRJeUpUTkJKVEl5SlRJeUpUSkRKVEl5Y21WemFYcGxSR2x5SlRJeUpUTkJKVFZDSlRJeWRHd2xNaklsTWtNbE1qSjBjaVV5TWlVeVF5VXlNbUp5SlRJeUpUSkRKVEl5WW13bE1qSWxNa01sTWpKc0pUSXlKVEpESlRJeWRDVXlNaVV5UXlVeU1uSWxNaklsTWtNbE1qSml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bWFYaGxaRXhwYm1zbE1qSWxNMEZtWVd4elpTVXlReVV5TW0xaGNtdGxjazltWm5ObGRDVXlNaVV6UVRVbE4wUWxNa01sTWpKa1lYUmhRWFIwY21saWRYUmxjeVV5TWlVelFTVTFRaVUzUWlVeU1tNWhiV1VsTWpJbE0wRWxNaklsUlRVbFFrRWxPRVlsUlRVbE9FWWxRamNsTWpJbE1rTWxNakowZVhCbEpUSXlKVE5CSlRJeWJuVnRZbVZ5SlRJeUpUSkRKVEl5ZG1Gc2RXVWxNaklsTTBFbE1qSWxNaklsTWtNbE1qSmpZWFJsWjI5eWVTVXlNaVV6UVNVeU1tUmxabUYxYkhRbE1qSWxNa01sTWpKcFpDVXlNaVV6UVNVeU1taFVRbE5JY25WNmQyRXlNVFE0T1RnbE1qSWxOMFFsTWtNbE4wSWxNakp1WVcxbEpUSXlKVE5CSlRJeUpVVTFKVGt3SlRoRUpVVTNKVUUzSlVJd0pUSXlKVEpESlRJeWRIbHdaU1V5TWlVelFTVXlNbk4wY21sdVp5VXlNaVV5UXlVeU1uWmhiSFZsSlRJeUpUTkJKVEl5SlRJeUpUSkRKVEl5WTJGMFpXZHZjbmtsTWpJbE0wRWxNakprWldaaGRXeDBKVEl5SlRKREpUSXlhV1FsTWpJbE0wRWxNakpyVEdGYVEwNU5ZbVZ1T1RnNE9EUTVKVEl5SlRkRUpUSkRKVGRDSlRJeWJtRnRaU1V5TWlVelFTVXlNaVZGTmlVNE9TVTRNQ1ZGTmlVNVF5VTRPU1ZGT0NVNE1DVTROU1V5TWlVeVF5VXlNblI1Y0dVbE1qSWxNMEVsTWpKemRISnBibWNsTWpJbE1rTWxNakoyWVd4MVpTVXlNaVV6UVNVeU1pVXlNaVV5UXlVeU1tTmhkR1ZuYjNKNUpUSXlKVE5CSlRJeVpHVm1ZWFZzZENVeU1pVXlReVV5TW1sa0pUSXlKVE5CSlRJeVlXUkRZMjVZVTJ4cmFEYzNNak13T1NVeU1pVTNSQ1V5UXlVM1FpVXlNbTVoYldVbE1qSWxNMEVsTWpJbFJUZ2xRa1lsT1VVbFJUWWxPRVVsUVRVbE1qSWxNa01sTWpKMGVYQmxKVEl5SlROQkpUSXliR2x1YXlVeU1pVXlReVV5TW5aaGJIVmxKVEl5SlROQkpUSXlKVEl5SlRKREpUSXlZMkYwWldkdmNua2xNaklsTTBFbE1qSmtaV1poZFd4MEpUSXlKVEpESlRJeWFXUWxNaklsTTBFbE1qSmtlV0ZrV1hCSVJGaEdPVFUxT0RJNUpUSXlKVGRFSlRKREpUZENKVEl5Ym1GdFpTVXlNaVV6UVNVeU1pVkZOQ1ZDUlNWQ1JpVkZOeVZCUXlWQ1FTVXlNaVV5UXlVeU1uUjVjR1VsTWpJbE0wRWxNakp6ZEhKcGJtY2xNaklsTWtNbE1qSjJZV3gxWlNVeU1pVXpRU1V5TWlVeU1pVXlReVV5TW1OaGRHVm5iM0o1SlRJeUpUTkJKVEl5WkdWbVlYVnNkQ1V5TWlVeVF5VXlNbWxrSlRJeUpUTkJKVEl5Vlc5V2NWaFJjbnBTU3pFek1EazVOeVV5TWlVM1JDVTFSQ1V5UXlVeU1uQnliM0J6SlRJeUpUTkJKVGRDSlRJeWVDVXlNaVV6UVRZNU1TNDJNREF3TURZeE1ETTFNVFUySlRKREpUSXllU1V5TWlVelFURTROeTQzT1RrNU9UVTBNakl6TmpNeU9DVXlReVV5TW5jbE1qSWxNMEU1TmlVeVF5VXlNbWdsTWpJbE0wRTFOQ1V5UXlVeU1ucHBibVJsZUNVeU1pVXpRVElsTWtNbE1qSmhibWRzWlNVeU1pVXpRVEFsTjBRbE1rTWxNakp6YUdGd1pWTjBlV3hsSlRJeUpUTkJKVGRDSlRJeVlXeHdhR0VsTWpJbE0wRXhKVGRFSlRKREpUSXliR2x1WlZOMGVXeGxKVEl5SlROQkpUZENKVEl5YkdsdVpWZHBaSFJvSlRJeUpUTkJNUzQxSlRKREpUSXliR2x1WlVOdmJHOXlKVEl5SlROQkpUSXlNalUxSlRKRE1qTXlKVEpETVRFMUpUSXlKVGRFSlRKREpUSXlabWxzYkZOMGVXeGxKVEl5SlROQkpUZENKVGRFSlRKREpUSXlkR2hsYldVbE1qSWxNMEVsTjBJbE4wUWxNa01sTWpKd1lYUm9KVEl5SlROQkpUVkNKVGRDSlRJeVlXTjBhVzl1Y3lVeU1pVXpRU1UxUWlVM1FpVXlNbUZqZEdsdmJpVXlNaVV6UVNVeU1tMXZkbVVsTWpJbE1rTWxNako0SlRJeUpUTkJKVEl5TUNVeU1pVXlReVV5TW5rbE1qSWxNMEVsTWpJMEpUSXlKVGRFSlRKREpUZENKVEl5WVdOMGFXOXVKVEl5SlROQkpUSXljWFZoWkhKaGRHbGpRM1Z5ZG1VbE1qSWxNa01sTWpKNE1TVXlNaVV6UVNVeU1qQWxNaklsTWtNbE1qSjVNU1V5TWlVelFTVXlNakFsTWpJbE1rTWxNako0SlRJeUpUTkJKVEl5TkNVeU1pVXlReVV5TW5rbE1qSWxNMEVsTWpJd0pUSXlKVGRFSlRKREpUZENKVEl5WVdOMGFXOXVKVEl5SlROQkpUSXliR2x1WlNVeU1pVXlReVV5TW5nbE1qSWxNMEVsTWpKM0xUUWxNaklsTWtNbE1qSjVKVEl5SlROQkpUSXlNQ1V5TWlVM1JDVXlReVUzUWlVeU1tRmpkR2x2YmlVeU1pVXpRU1V5TW5GMVlXUnlZWFJwWTBOMWNuWmxKVEl5SlRKREpUSXllREVsTWpJbE0wRWxNakozSlRJeUpUSkRKVEl5ZVRFbE1qSWxNMEVsTWpJd0pUSXlKVEpESlRJeWVDVXlNaVV6UVNVeU1uY2xNaklsTWtNbE1qSjVKVEl5SlROQkpUSXlOQ1V5TWlVM1JDVXlReVUzUWlVeU1tRmpkR2x2YmlVeU1pVXpRU1V5TW14cGJtVWxNaklsTWtNbE1qSjRKVEl5SlROQkpUSXlkeVV5TWlVeVF5VXlNbmtsTWpJbE0wRWxNakpvTFRRbE1qSWxOMFFsTWtNbE4wSWxNakpoWTNScGIyNGxNaklsTTBFbE1qSnhkV0ZrY21GMGFXTkRkWEoyWlNVeU1pVXlReVV5TW5neEpUSXlKVE5CSlRJeWR5VXlNaVV5UXlVeU1ua3hKVEl5SlROQkpUSXlhQ1V5TWlVeVF5VXlNbmdsTWpJbE0wRWxNakozTFRRbE1qSWxNa01sTWpKNUpUSXlKVE5CSlRJeWFDVXlNaVUzUkNVeVF5VTNRaVV5TW1GamRHbHZiaVV5TWlVelFTVXlNbXhwYm1VbE1qSWxNa01sTWpKNEpUSXlKVE5CSlRJeU5DVXlNaVV5UXlVeU1ua2xNaklsTTBFbE1qSm9KVEl5SlRkRUpUSkRKVGRDSlRJeVlXTjBhVzl1SlRJeUpUTkJKVEl5Y1hWaFpISmhkR2xqUTNWeWRtVWxNaklsTWtNbE1qSjRNU1V5TWlVelFTVXlNakFsTWpJbE1rTWxNako1TVNVeU1pVXpRU1V5TW1nbE1qSWxNa01sTWpKNEpUSXlKVE5CSlRJeU1DVXlNaVV5UXlVeU1ua2xNaklsTTBFbE1qSm9MVFFsTWpJbE4wUWxNa01sTjBJbE1qSmhZM1JwYjI0bE1qSWxNMEVsTWpKamJHOXpaU1V5TWlVM1JDVTFSQ1UzUkNVMVJDVXlReVV5TW1admJuUlRkSGxzWlNVeU1pVXpRU1UzUWlVM1JDVXlReVV5TW5SbGVIUkNiRzlqYXlVeU1pVXpRU1UxUWlVM1FpVXlNbkJ2YzJsMGFXOXVKVEl5SlROQkpUZENKVEl5ZUNVeU1pVXpRVEV3SlRKREpUSXllU1V5TWlVelFUQWxNa01sTWpKM0pUSXlKVE5CSlRJeWR5MHlNQ1V5TWlVeVF5VXlNbWdsTWpJbE0wRWxNakpvSlRJeUpUZEVKVEpESlRJeWRHVjRkQ1V5TWlVelFTVXlNaVZGTkNWQ1F5VkJNQ1ZGTnlWQ1FpVTVSaVZGTmlVNU5pVkNPU1ZGTmlWQ015VTVOU1ZGTnlVNVFTVTROQ1ZGTlNWQ01TVTRNQ1ZGT1NVNU9TVTVNQ1ZGTmlVNE1DVkJOeVV5TWlVM1JDVTFSQ1V5UXlVeU1tRnVZMmh2Y25NbE1qSWxNMEVsTlVJbE4wSWxNako0SlRJeUpUTkJKVEl5ZHlVeVJqSWxNaklsTWtNbE1qSjVKVEl5SlROQkpUSXlNQ1V5TWlVM1JDVXlReVUzUWlVeU1uZ2xNaklsTTBFbE1qSjNKVEpHTWlVeU1pVXlReVV5TW5rbE1qSWxNMEVsTWpKb0pUSXlKVGRFSlRKREpUZENKVEl5ZUNVeU1pVXpRU1V5TWpBbE1qSWxNa01sTWpKNUpUSXlKVE5CSlRJeWFDVXlSaklsTWpJbE4wUWxNa01sTjBJbE1qSjRKVEl5SlROQkpUSXlkeVV5TWlVeVF5VXlNbmtsTWpJbE0wRWxNakpvSlRKR01pVXlNaVUzUkNVMVJDVTNSQ1V5UXlVeU1sSlZTWEZhYUdGV2FrVXpORFEzTmpZbE1qSWxNMEVsTjBJbE1qSnBaQ1V5TWlVelFTVXlNbEpWU1hGYWFHRldha1V6TkRRM05qWWxNaklsTWtNbE1qSnVZVzFsSlRJeUpUTkJKVEl5Y205MWJtUlNaV04wWVc1bmJHVWxNaklsTWtNbE1qSjBhWFJzWlNVeU1pVXpRU1V5TWlWRk5TVTVReVU0TmlWRk9DVkJOeVU1TWlWRk55VTVSaVZCT1NWRk5TVkNSQ1ZCTW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pWZG1wMFkydG1lRVo1T0RjNU1qUTNKVEl5SlRkRUpUSkRKVGRDSlRJeWJtRnRaU1V5TWlVelFTVXlNaVZGTlNVNU1DVTRSQ1ZGTnlWQk55VkNNQ1V5TWlVeVF5VXlNblI1Y0dVbE1qSWxNMEVsTWpKemRISnBibWNsTWpJbE1rTWxNakoyWVd4MVpTVXlNaVV6UVNVeU1pVXlNaVV5UXlVeU1tTmhkR1ZuYjNKNUpUSXlKVE5CSlRJeVpHVm1ZWFZzZENVeU1pVXlReVV5TW1sa0pUSXlKVE5CSlRJeWVrRk9jRU5PWlU5TWFqazVNelV3TUN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a2Q1ZUVSaFVVTkJTMGd4TmpFeU16WWxNaklsTjBRbE1rTWxOMElsTWpKdVlXMWxKVEl5SlROQkpUSXlKVVU0SlVKR0pUbEZKVVUySlRoRkpVRTFKVEl5SlRKREpUSXlkSGx3WlNVeU1pVXpRU1V5TW14cGJtc2xNaklsTWtNbE1qSjJZV3gxWlNVeU1pVXpRU1V5TWlVeU1pVXlReVV5TW1OaGRHVm5iM0o1SlRJeUpUTkJKVEl5WkdWbVlYVnNkQ1V5TWlVeVF5VXlNbWxrSlRJeUpUTkJKVEl5YTJWaGNsWkpRVXBIVFRZNU9Ua3pOaVV5TWlVM1JDVXlReVUzUWlVeU1tNWhiV1VsTWpJbE0wRWxNaklsUlRRbFFrVWxRa1lsUlRjbFFVTWxRa0VsTWpJbE1rTWxNakowZVhCbEpUSXlKVE5CSlRJeWMzUnlhVzVuSlRJeUpUSkRKVEl5ZG1Gc2RXVWxNaklsTTBFbE1qSWxNaklsTWtNbE1qSmpZWFJsWjI5eWVTVXlNaVV6UVNVeU1tUmxabUYxYkhRbE1qSWxNa01sTWpKcFpDVXlNaVV6UVNVeU1rMVdSbGx4ZFhSQldFWXpNRFU1TlRjbE1qSWxOMFFsTlVRbE1rTWxNakp3Y205d2N5VXlNaVV6UVNVM1FpVXlNbmdsTWpJbE0wRTJPVEV1TmpBd01EQTJNVEF6TlRFMU5pVXlReVV5TW5rbE1qSWxNMEV6TWpZdU56azVPVGsxTkRJeU16WXpNeVV5UXlVeU1uY2xNaklsTTBFNU5pVXlReVV5TW1nbE1qSWxNMEUxTkNVeVF5VXlNbnBwYm1SbGVDVXlNaVV6UVRNbE1rTWxNakpoYm1kc1pTVXlNaVV6UVRBbE4wUWxNa01sTWpKemFHRndaVk4wZVd4bEpUSXlKVE5CSlRkQ0pUSXlZV3h3YUdFbE1qSWxNMEV4SlRkRUpUSkRKVEl5YkdsdVpWTjBlV3hsSlRJeUpUTkJKVGRDSlRJeWJHbHVaVmRwWkhSb0pUSXlKVE5CTVM0MUpUSkRKVEl5YkdsdVpVTnZiRzl5SlRJeUpUTkJKVEl5TWpVMUpUSkRNak15SlRKRE1URTFKVEl5SlRkRUpUSkRKVEl5Wm1sc2JGTjBlV3hsSlRJeUpUTkJKVGRDSlRkRUpUSkRKVEl5ZEdobGJXVWxNaklsTTBFbE4wSWxOMFFsTWtNbE1qSndZWFJvSlRJeUpUTkJKVFZDSlRkQ0pUSXlZV04wYVc5dWN5VXlNaVV6UVNVMVFpVTNRaVV5TW1GamRHbHZiaVV5TWlVelFTVXlNbTF2ZG1VbE1qSWxNa01sTWpKNEpUSXlKVE5CSlRJeU1DVXlNaVV5UXlVeU1ua2xNaklsTTBFbE1qSTBKVEl5SlRkRUpUSkRKVGRDSlRJeVlXTjBhVzl1SlRJeUpUTkJKVEl5Y1hWaFpISmhkR2xqUTNWeWRtVWxNaklsTWtNbE1qSjRNU1V5TWlVelFTVXlNakFsTWpJbE1rTWxNako1TVNVeU1pVXpRU1V5TWpBbE1qSWxNa01sTWpKNEpUSXlKVE5CSlRJeU5DVXlNaVV5UXlVeU1ua2xNaklsTTBFbE1qSXdKVEl5SlRkRUpUSkRKVGRDSlRJeVlXTjBhVzl1SlRJeUpUTkJKVEl5YkdsdVpTVXlNaVV5UXlVeU1uZ2xNaklsTTBFbE1qSjNMVFFsTWpJbE1rTWxNako1SlRJeUpUTkJKVEl5TUNVeU1pVTNSQ1V5UXlVM1FpVXlNbUZqZEdsdmJpVXlNaVV6UVNVeU1uRjFZV1J5WVhScFkwTjFjblpsSlRJeUpUSkRKVEl5ZURFbE1qSWxNMEVsTWpKM0pUSXlKVEpESlRJeWVURWxNaklsTTBFbE1qSXdKVEl5SlRKREpUSXllQ1V5TWlVelFTVXlNbmNsTWpJbE1rTWxNako1SlRJeUpUTkJKVEl5TkNVeU1pVTNSQ1V5UXlVM1FpVXlNbUZqZEdsdmJpVXlNaVV6UVNVeU1teHBibVVsTWpJbE1rTWxNako0SlRJeUpUTkJKVEl5ZHlVeU1pVXlReVV5TW5rbE1qSWxNMEVsTWpKb0xUUWxNaklsTjBRbE1rTWxOMElsTWpKaFkzUnBiMjRsTWpJbE0wRWxNakp4ZFdGa2NtRjBhV05EZFhKMlpTVXlNaVV5UXlVeU1uZ3hKVEl5SlROQkpUSXlkeVV5TWlVeVF5VXlNbmt4SlRJeUpUTkJKVEl5YUNVeU1pVXlReVV5TW5nbE1qSWxNMEVsTWpKM0xUUWxNaklsTWtNbE1qSjVKVEl5SlROQkpUSXlhQ1V5TWlVM1JDVXlReVUzUWlVeU1tRmpkR2x2YmlVeU1pVXpRU1V5TW14cGJtVWxNaklsTWtNbE1qSjRKVEl5SlROQkpUSXlOQ1V5TWlVeVF5VXlNbmtsTWpJbE0wRWxNakpvSlRJeUpUZEVKVEpESlRkQ0pUSXlZV04wYVc5dUpUSXlKVE5CSlRJeWNYVmhaSEpoZEdsalEzVnlkbVVsTWpJbE1rTWxNako0TVNVeU1pVXpRU1V5TWpBbE1qSWxNa01sTWpKNU1TVXlNaVV6UVNVeU1tZ2xNaklsTWtNbE1qSjRKVEl5SlROQkpUSXlNQ1V5TWlVeVF5VXlNbmtsTWpJbE0wRWxNakpvTFRRbE1qSWxOMFFsTWtNbE4wSWxNakpoWTNScGIyNGxNaklsTTBFbE1qSmpiRzl6WlNVeU1pVTNSQ1UxUkNVM1JDVTFSQ1V5UXlVeU1tWnZiblJUZEhsc1pTVXlNaVV6UVNVM1FpVTNSQ1V5UXlVeU1uUmxlSFJDYkc5amF5VXlNaVV6UVNVMVFpVTNRaVV5TW5CdmMybDBhVzl1SlRJeUpUTkJKVGRDSlRJeWVDVXlNaVV6UVRFd0pUSkRKVEl5ZVNVeU1pVXpRVEFsTWtNbE1qSjNKVEl5SlROQkpUSXlkeTB5TUNVeU1pVXlReVV5TW1nbE1qSWxNMEVsTWpKb0pUSXlKVGRFSlRKREpUSXlkR1Y0ZENVeU1pVXpRU1V5TWlWRk5TVTRReVZDUVNWRk5TVTVSaVU1UmlWRk9TVTVReVU0TUNWRk5pVkNNU1U0TWlVelEyUnBkaVV6UlNWRk5TVkNOeVZCUlNWRk5TVkNReVU0TWlVelF5VXlSbVJwZGlVelJT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5aVVduZGFWMHRYZVcwM01qZzJNamtsTWpJbE0wRWxOMElsTWpKcFpDVXlNaVV6UVNVeU1uWlVXbmRhVjB0WGVXMDNNamcyTWprbE1qSWxNa01sTWpKdVlXMWxKVEl5SlROQkpUSXljbTkxYm1SU1pXTjBZVzVuYkdVbE1qSWxNa01sTWpKMGFYUnNaU1V5TWlVelFTVXlNaVZGTlNVNVF5VTROaVZGT0NWQk55VTVNaVZGTnlVNVJpVkJPU1ZGTlNWQ1JDVkJNaVV5TWlVeVF5VXlNbU5oZEdWbmIzSjVKVEl5SlROQkpUSXlZbUZ6YVdNbE1qSWxNa01sTWpKbmNtOTFjQ1V5TWlVelFTVXlNaVV5TWlVeVF5VXlNbWR5YjNWd1RtRnRaU1V5TWlVelFXNTFiR3dsTWtNbE1qSnNiMk5yWldRbE1qSWxNMEZtWVd4elpTVXlReVV5TW14cGJtc2xNaklsTTBFbE1qSWxNaklsTWtNbE1qSmphR2xzWkhKbGJpVXlNaVV6UVNVMVFpVTFSQ1V5UXlVeU1uQmhjbVZ1ZENVeU1pVXpRU1V5TWlVeU1pVXlReVV5TW5KbGMybDZaVVJwY2lVeU1pVXpRU1UxUWlVeU1uUnNKVEl5SlRKREpUSXlkSElsTWpJbE1rTWxNakppY2lVeU1pVXlReVV5TW1Kc0pUSXlKVEpESlRJeWJDVXlNaVV5UXlVeU1uUWxNaklsTWtNbE1qSnlKVEl5SlRKREpUSXlZaV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VptbDRaV1JNYVc1ck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lBlbWRpWjNad2RrOW9NRE15TkRnMkpUSXlKVGRFSlRKREpUZENKVEl5Ym1GdFpTVXlNaVV6UVNVeU1pVkZOU1U1TUNVNFJDVkZOeVZCTnlWQ01DVXlNaVV5UXlVeU1uUjVjR1VsTWpJbE0wRWxNakp6ZEhKcGJtY2xNaklsTWtNbE1qSjJZV3gxWlNVeU1pVXpRU1V5TWlVeU1pVXlReVV5TW1OaGRHVm5iM0o1SlRJeUpUTkJKVEl5WkdWbVlYVnNkQ1V5TWlVeVF5VXlNbWxrSlRJeUpUTkJKVEl5UTJwUldtUk5XRWwyVkRJME9UZ3hNU1V5TWlVM1JDVXlReVUzUWlVeU1tNWhiV1VsTWpJbE0wRWxNaklsUlRZbE9Ea2xPREFsUlRZbE9VTWxPRGtsUlRnbE9EQWxPRFVsTWpJbE1rTWxNakowZVhCbEpUSXlKVE5CSlRJeWMzUnlhVzVuSlRJeUpUSkRKVEl5ZG1Gc2RXVWxNaklsTTBFbE1qSWxNaklsTWtNbE1qSmpZWFJsWjI5eWVTVXlNaVV6UVNVeU1tUmxabUYxYkhRbE1qSWxNa01sTWpKcFpDVXlNaVV6UVNVeU1rUlJXRkZDV25KRlUzQTBPRGMxTmpjbE1qSWxOMFFsTWtNbE4wSWxNakp1WVcxbEpUSXlKVE5CSlRJeUpVVTRKVUpHSlRsRkpVVTJKVGhGSlVFMUpUSXlKVEpESlRJeWRIbHdaU1V5TWlVelFTVXlNbXhwYm1zbE1qSWxNa01sTWpKMllXeDFaU1V5TWlVelFTVXlNaVV5TWlVeVF5VXlNbU5oZEdWbmIzSjVKVEl5SlROQkpUSXlaR1ZtWVhWc2RDVXlNaVV5UXlVeU1tbGtKVEl5SlROQkpUSXlaMVIwYW1KTmNtNXpSVEUwTVRZMk1pVXlNaVUzUkNVeVF5VTNRaVV5TW01aGJXVWxNaklsTTBFbE1qSWxSVFFsUWtVbFFrWWxSVGNsUVVNbFFrRWxNaklsTWtNbE1qSjBlWEJsSlRJeUpUTkJKVEl5YzNSeWFXNW5KVEl5SlRKREpUSXlkbUZzZFdVbE1qSWxNMEVsTWpJbE1qSWxNa01sTWpKallYUmxaMjl5ZVNVeU1pVXpRU1V5TW1SbFptRjFiSFFsTWpJbE1rTWxNakpwWkNVeU1pVXpRU1V5TW1WVlkwcGxjSHB1Y0dNMk9EazVNRFVsTWpJbE4wUWxOVVFsTWtNbE1qSndjbTl3Y3lVeU1pVXpRU1UzUWlVeU1uZ2xNaklsTTBFMk9URXVOakF3TURBMk1UQXpOVEUxTmlVeVF5VXlNbmtsTWpJbE0wRTBOalV1TnprNU9UazFOREl5TXpZek15VXlReVV5TW5jbE1qSWxNMEU1TmlVeVF5VXlNbWdsTWpJbE0wRTFOQ1V5UXlVeU1ucHBibVJsZUNVeU1pVXpRVFFsTWtNbE1qSmhibWRzWlNVeU1pVXpRVEFsTjBRbE1rTWxNakp6YUdGd1pWTjBlV3hsSlRJeUpUTkJKVGRDSlRJeVlXeHdhR0VsTWpJbE0wRXhKVGRFSlRKREpUSXliR2x1WlZOMGVXeGxKVEl5SlROQkpUZENKVEl5YkdsdVpWZHBaSFJvSlRJeUpUTkJNUzQxSlRKREpUSXliR2x1WlVOdmJHOXlKVEl5SlROQkpUSXlNalUxSlRKRE1qTXlKVEpETVRFMUpUSXlKVGRFSlRKREpUSXlabWxzYkZOMGVXeGxKVEl5SlROQkpUZENKVGRFSlRKREpUSXlkR2hsYldVbE1qSWxNMEVsTjBJbE4wUWxNa01sTWpKd1lYUm9KVEl5SlROQkpUVkNKVGRDSlRJeVlXTjBhVzl1Y3lVeU1pVXpRU1UxUWlVM1FpVXlNbUZqZEdsdmJpVXlNaVV6UVNVeU1tMXZkbVVsTWpJbE1rTWxNako0SlRJeUpUTkJKVEl5TUNVeU1pVXlReVV5TW5rbE1qSWxNMEVsTWpJMEpUSXlKVGRFSlRKREpUZENKVEl5WVdOMGFXOXVKVEl5SlROQkpUSXljWFZoWkhKaGRHbGpRM1Z5ZG1VbE1qSWxNa01sTWpKNE1TVXlNaVV6UVNVeU1qQWxNaklsTWtNbE1qSjVNU1V5TWlVelFTVXlNakFsTWpJbE1rTWxNako0SlRJeUpUTkJKVEl5TkNVeU1pVXlReVV5TW5rbE1qSWxNMEVsTWpJd0pUSXlKVGRFSlRKREpUZENKVEl5WVdOMGFXOXVKVEl5SlROQkpUSXliR2x1WlNVeU1pVXlReVV5TW5nbE1qSWxNMEVsTWpKM0xUUWxNaklsTWtNbE1qSjVKVEl5SlROQkpUSXlNQ1V5TWlVM1JDVXlReVUzUWlVeU1tRmpkR2x2YmlVeU1pVXpRU1V5TW5GMVlXUnlZWFJwWTBOMWNuWmxKVEl5SlRKREpUSXllREVsTWpJbE0wRWxNakozSlRJeUpUSkRKVEl5ZVRFbE1qSWxNMEVsTWpJd0pUSXlKVEpESlRJeWVDVXlNaVV6UVNVeU1uY2xNaklsTWtNbE1qSjVKVEl5SlROQkpUSXlOQ1V5TWlVM1JDVXlReVUzUWlVeU1tRmpkR2x2YmlVeU1pVXpRU1V5TW14cGJtVWxNaklsTWtNbE1qSjRKVEl5SlROQkpUSXlkeVV5TWlVeVF5VXlNbmtsTWpJbE0wRWxNakpvTFRRbE1qSWxOMFFsTWtNbE4wSWxNakpoWTNScGIyNGxNaklsTTBFbE1qSnhkV0ZrY21GMGFXTkRkWEoyWlNVeU1pVXlReVV5TW5neEpUSXlKVE5CSlRJeWR5VXlNaVV5UXlVeU1ua3hKVEl5SlROQkpUSXlhQ1V5TWlVeVF5VXlNbmdsTWpJbE0wRWxNakozTFRRbE1qSWxNa01sTWpKNUpUSXlKVE5CSlRJeWFDVXlNaVUzUkNVeVF5VTNRaVV5TW1GamRHbHZiaVV5TWlVelFTVXlNbXhwYm1VbE1qSWxNa01sTWpKNEpUSXlKVE5CSlRJeU5DVXlNaVV5UXlVeU1ua2xNaklsTTBFbE1qSm9KVEl5SlRkRUpUSkRKVGRDSlRJeVlXTjBhVzl1SlRJeUpUTkJKVEl5Y1hWaFpISmhkR2xqUTNWeWRtVWxNaklsTWtNbE1qSjRNU1V5TWlVelFTVXlNakFsTWpJbE1rTWxNako1TVNVeU1pVXpRU1V5TW1nbE1qSWxNa01sTWpKNEpUSXlKVE5CSlRJeU1DVXlNaVV5UXlVeU1ua2xNaklsTTBFbE1qSm9MVFFsTWpJbE4wUWxNa01sTjBJbE1qSmhZM1JwYjI0bE1qSWxNMEVsTWpKamJHOXpaU1V5TWlVM1JDVTFSQ1UzUkNVMVJDVXlReVV5TW1admJuUlRkSGxzWlNVeU1pVXpRU1UzUWlVM1JDVXlReVV5TW5SbGVIUkNiRzlqYXlVeU1pVXpRU1UxUWlVM1FpVXlNbkJ2YzJsMGFXOXVKVEl5SlROQkpUZENKVEl5ZUNVeU1pVXpRVEV3SlRKREpUSXllU1V5TWlVelFUQWxNa01sTWpKM0pUSXlKVE5CSlRJeWR5MHlNQ1V5TWlVeVF5VXlNbWdsTWpJbE0wRWxNakpvSlRJeUpUZEVKVEpESlRJeWRHVjRkQ1V5TWlVelFTVXlNaVZGTmlVNE9DVTVNQ1ZGTmlVNVF5VkJReVZGTkNWQ09DVTRSU1ZGTmlVNU5TVTRPQ1ZGTnlVNVFpVTRRU1V6UTJScGRpVXpSU1ZGT1NVNVFTVkNSU1ZGTkNWQ1FpVkJOU1ZGTlNWQ09TVkNNeVZGT0NWQk1TVkJNU1V6UXlVeVJtUnBkaVV6UlN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UzUkNVeVF5VXlNbWhMVkVGRGRWVk5abTh4TmpFd05ESWxNaklsTTBFbE4wSWxNakpwWkNVeU1pVXpRU1V5TW1oTFZFRkRkVlZOWm04eE5qRXdORElsTWpJbE1rTWxNakp1WVcxbEpUSXlKVE5CSlRJeWJHbHVhMlZ5SlRJeUpUSkRKVEl5ZEdWNGRDVXlNaVV6UVNVeU1pVXlNaVV5UXlVeU1tZHliM1Z3SlRJeUpUTkJKVEl5SlRJeUpUSkRKVEl5YkdsdWEyVnlWSGx3WlNVeU1pVXpRU1V5TW1KeWIydGxiaVV5TWlVeVF5VXlNbkJ2YVc1MGN5VXlNaVV6UVNVMVFpVTNRaVV5TW5nbE1qSWxNMEUyTURRdU1UQXdNREEyTVRBek5URTFOaVV5UXlVeU1ua2xNaklsTTBFek5UTXVOems1T1RrMU5ESXlNell6TXlVM1JDVXlReVUzUWlVeU1uZ2xNaklsTTBFMk1EUXVNVEF3TURBMk1UQXpOVEUxTmlVeVF5VXlNbmtsTWpJbE0wRXlNVFF1TnprNU9UazFOREl5TXpZek1qZ2xOMFFsTlVRbE1rTWxNakpzYjJOclpXUWxNaklsTTBGbVlXeHpaU1V5UXlVeU1tUmhkR0ZCZEhSeWFXSjFkR1Z6SlRJeUpUTkJKVFZDSlRWRUpUSkRKVEl5Y0hKdmNITWxNaklsTTBFbE4wSWxNako2YVc1a1pYZ2xNaklsTTBFMUpUZEVKVEpESlRJeWJHbHVaVk4wZVd4bEpUSXlKVE5CSlRkQ0pUSXliR2x1WlZkcFpIUm9KVEl5SlROQk1TNDFKVEpESlRJeWJHbHVaVU52Ykc5eUpUSXlKVE5CSlRJeU1qVTFKVEpETWpNeUpUSkRNVEUxSlRJeUpUZEVKVEpESlRJeVpuSnZiU1V5TWlVelFTVTNRaVV5TW5nbE1qSWxNMEUxTVRZdU5qQXdNREEyTVRBek5URTFOaVV5UXlVeU1ua2xNaklsTTBFek5UTXVOems1T1RrMU5ESXlNell6TXlVeVF5VXlNbUZ1WjJ4bEpUSXlKVE5CTXk0eE5ERTFPVEkyTlRNMU9EazNPVE0ySlRKREpUSXlhV1FsTWpJbE0wRWxNakpOZVhScWJsZFdVMjFuT1RNd05ETXpKVEl5SlRkRUpUSkRKVEl5ZEc4bE1qSWxNMEVsTjBJbE1qSnBaQ1V5TWlVelFTVXlNbEJKVFdaRFoyWkRSR013TVRRd016VWxNaklsTWtNbE1qSjRKVEl5SlROQk5qa3hMall3TURBd05qRXdNelV4TlRZbE1rTWxNako1SlRJeUpUTkJNakUwTGpjNU9UazVOVFF5TWpNMk16STRKVEpESlRJeVlXNW5iR1VsTWpJbE0wRXdKVGRFSlRKREpUSXlkR1Y0ZEVKc2IyTnJKVEl5SlROQkpUVkNKVFZFSlRkRUpUSkRKVEl5YWxaWmFYUm9jMjlEWXprek16STJOeVV5TWlVelFTVTNRaVV5TW1sa0pUSXlKVE5CSlRJeWFsWlphWFJvYzI5RFl6a3pNekkyTnlVeU1pVXlReVV5TW01aGJXVWxNaklsTTBFbE1qSnNhVzVyWlhJbE1qSWxNa01sTWpKMFpYaDBKVEl5SlROQkpUSXlKVEl5SlRKREpUSXlaM0p2ZFhBbE1qSWxNMEVsTWpJbE1qSWxNa01sTWpKc2FXNXJaWEpVZVhCbEpUSXlKVE5CSlRJeVluSnZhMlZ1SlRJeUpUSkRKVEl5Y0c5cGJuUnpKVEl5SlROQkpUVkNKVGRDSlRJeWVDVXlNaVV6UVRZd05DNHhNREF3TURZeE1ETTFNVFUySlRKREpUSXllU1V5TWlVelFUTTFNeTQzT1RrNU9UVTBNakl6TmpNekpUZEVKVEpESlRkQ0pUSXllQ1V5TWlVelFUWXdOQzR4TURBd01EWXhNRE0xTVRVMkpUSkRKVEl5ZVNVeU1pVXpRVE0xTXk0M09UazVPVFUwTWpJek5qTXpKVGRFSlRWRUpUSkRKVEl5Ykc5amEyVmtKVEl5SlROQlptRnNjMlVsTWtNbE1qSmtZWFJoUVhSMGNtbGlkWFJsY3lVeU1pVXpRU1UxUWlVMVJDVXlReVV5TW5CeWIzQnpKVEl5SlROQkpUZENKVEl5ZW1sdVpHVjRKVEl5SlROQk5pVTNSQ1V5UXlVeU1teHBibVZUZEhsc1pTVXlNaVV6UVNVM1FpVXlNbXhwYm1WWGFXUjBhQ1V5TWlVelFURXVOU1V5UXlVeU1teHBibVZEYjJ4dmNpVXlNaVV6UVNVeU1qSTFOU1V5UXpJek1pVXlRekV4TlNVeU1pVTNSQ1V5UXlVeU1tWnliMjBsTWpJbE0wRWxOMElsTWpKNEpUSXlKVE5CTlRFMkxqWXdNREF3TmpFd016VXhOVFlsTWtNbE1qSjVKVEl5SlROQk16VXpMamM1T1RrNU5UUXlNak0yTXpNbE1rTWxNakpoYm1kc1pTVXlNaVV6UVRNdU1UUXhOVGt5TmpVek5UZzVOemt6TmlVeVF5VXlNbWxrSlRJeUpUTkJKVEl5VFhsMGFtNVhWbE50Wnprek1EUXpNeVV5TWlVM1JDVXlReVV5TW5SdkpUSXlKVE5CSlRkQ0pUSXlhV1FsTWpJbE0wRWxNakpTVlVseFdtaGhWbXBGTXpRME56WTJKVEl5SlRKREpUSXllQ1V5TWlVelFUWTVNUzQyTURBd01EWXhNRE0xTVRVMkpUSkRKVEl5ZVNVeU1pVXpRVE0xTXk0M09UazVPVFUwTWpJek5qTXpKVEpESlRJeVlXNW5iR1VsTWpJbE0wRXdKVGRFSlRKREpUSXlkR1Y0ZEVKc2IyTnJKVEl5SlROQkpUVkNKVFZFSlRkRUpUSkRKVEl5WkU1VVZtNU1Rbk5GUVRnME5qUTFPQ1V5TWlVelFTVTNRaVV5TW1sa0pUSXlKVE5CSlRJeVpFNVVWbTVNUW5ORlFUZzBOalExT0NVeU1pVXlReVV5TW01aGJXVWxNaklsTTBFbE1qSnNhVzVyWlhJbE1qSWxNa01sTWpKMFpYaDBKVEl5SlROQkpUSXlKVEl5SlRKREpUSXlaM0p2ZFhBbE1qSWxNMEVsTWpJbE1qSWxNa01sTWpKc2FXNXJaWEpVZVhCbEpUSXlKVE5CSlRJeVluSnZhMlZ1SlRJeUpUSkRKVEl5Y0c5cGJuUnpKVEl5SlROQkpUVkNKVGRDSlRJeWVDVXlNaVV6UVRZd05DNHhNREF3TURZeE1ETTFNVFUySlRKREpUSXllU1V5TWlVelFUTTFNeTQzT1RrNU9UVTBNakl6TmpNekpUZEVKVEpESlRkQ0pUSXllQ1V5TWlVelFUWXdOQzR4TURBd01EWXhNRE0xTVRVMkpUSkRKVEl5ZVNVeU1pVXpRVFE1TWk0M09UazVPVFUwTWpJek5qTXpKVGRFSlRWRUpUSkRKVEl5Ykc5amEyVmtKVEl5SlROQlptRnNjMlVsTWtNbE1qSmtZWFJoUVhSMGNtbGlkWFJsY3lVeU1pVXpRU1UxUWlVMVJDVXlReVV5TW5CeWIzQnpKVEl5SlROQkpUZENKVEl5ZW1sdVpHVjRKVEl5SlROQk55VTNSQ1V5UXlVeU1teHBibVZUZEhsc1pTVXlNaVV6UVNVM1FpVXlNbXhwYm1WWGFXUjBhQ1V5TWlVelFURXVOU1V5UXlVeU1teHBibVZEYjJ4dmNpVXlNaVV6UVNVeU1qSTFOU1V5UXpJek1pVXlRekV4TlNVeU1pVTNSQ1V5UXlVeU1tWnliMjBsTWpJbE0wRWxOMElsTWpKNEpUSXlKVE5CTlRFMkxqWXdNREF3TmpFd016VXhOVFlsTWtNbE1qSjVKVEl5SlROQk16VXpMamM1T1RrNU5UUXlNak0yTXpNbE1rTWxNakpoYm1kc1pTVXlNaVV6UVRNdU1UUXhOVGt5TmpVek5UZzVOemt6TmlVeVF5VXlNbWxrSlRJeUpUTkJKVEl5VFhsMGFtNVhWbE50Wnprek1EUXpNeVV5TWlVM1JDVXlReVV5TW5SdkpUSXlKVE5CSlRkQ0pUSXlhV1FsTWpJbE0wRWxNakoyVkZwM1dsZExWM2x0TnpJNE5qSTVKVEl5SlRKREpUSXllQ1V5TWlVelFUWTVNUzQyTURBd01EWXhNRE0xTVRVMkpUSkRKVEl5ZVNVeU1pVXpRVFE1TWk0M09UazVPVFUwTWpJek5qTXpKVEpESlRJeVlXNW5iR1VsTWpJbE0wRXdKVGRFSlRKREpUSXlkR1Y0ZEVKc2IyTnJKVEl5SlROQkpUVkNKVFZFSlRkRUpUZEVKVEpESlRJeVkyOXRiV1Z1ZEhNbE1qSWxNMEVsTlVJbE5VUWxNa01sTWpKd2JIVm5hVzV6SlRJeUpUTkJKVGRDSlRkRUpUZEUiLAoJIkZpbGVJZCIgOiAicG9fYmhlamNhYmJqamZiaWEiCn0K"/>
    </extobj>
  </extobjs>
</s:customData>
</file>

<file path=customXml/itemProps1.xml><?xml version="1.0" encoding="utf-8"?>
<ds:datastoreItem xmlns:ds="http://schemas.openxmlformats.org/officeDocument/2006/customXml" ds:itemID="{C306B3F5-518B-4348-9C1E-9EA7E37CADA4}">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3</TotalTime>
  <Words>4588</Words>
  <Application>Microsoft Office PowerPoint</Application>
  <PresentationFormat>宽屏</PresentationFormat>
  <Paragraphs>474</Paragraphs>
  <Slides>38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38</vt:i4>
      </vt:variant>
    </vt:vector>
  </HeadingPairs>
  <TitlesOfParts>
    <vt:vector size="46" baseType="lpstr">
      <vt:lpstr>Source Han Sans SC</vt:lpstr>
      <vt:lpstr>思源黑体</vt:lpstr>
      <vt:lpstr>微软雅黑</vt:lpstr>
      <vt:lpstr>Arial</vt:lpstr>
      <vt:lpstr>Calibri</vt:lpstr>
      <vt:lpstr>Calibri Light</vt:lpstr>
      <vt:lpstr>Consolas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wang eric</cp:lastModifiedBy>
  <cp:revision>1</cp:revision>
  <dcterms:created xsi:type="dcterms:W3CDTF">2025-06-09T12:13:57Z</dcterms:created>
  <dcterms:modified xsi:type="dcterms:W3CDTF">2025-06-09T12:27:05Z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2052-12.9.0.21577</vt:lpwstr>
  </property>
  <property fmtid="{D5CDD505-2E9C-101B-9397-08002B2CF9AE}" pid="3" name="KSOTemplateUUID">
    <vt:lpwstr>v1.0_mb_6LcPOIOSQg3kx9GC1ufGNw==</vt:lpwstr>
  </property>
  <property fmtid="{D5CDD505-2E9C-101B-9397-08002B2CF9AE}" pid="4" name="ICV">
    <vt:lpwstr>74B0E4D9432E4D5F91D8B08E315CC8E0_11</vt:lpwstr>
  </property>
</Properties>
</file>